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27"/>
  </p:notesMasterIdLst>
  <p:sldIdLst>
    <p:sldId id="306" r:id="rId2"/>
    <p:sldId id="305" r:id="rId3"/>
    <p:sldId id="297" r:id="rId4"/>
    <p:sldId id="314" r:id="rId5"/>
    <p:sldId id="313" r:id="rId6"/>
    <p:sldId id="312" r:id="rId7"/>
    <p:sldId id="298" r:id="rId8"/>
    <p:sldId id="299" r:id="rId9"/>
    <p:sldId id="300" r:id="rId10"/>
    <p:sldId id="278" r:id="rId11"/>
    <p:sldId id="279" r:id="rId12"/>
    <p:sldId id="272" r:id="rId13"/>
    <p:sldId id="273" r:id="rId14"/>
    <p:sldId id="315" r:id="rId15"/>
    <p:sldId id="316" r:id="rId16"/>
    <p:sldId id="317" r:id="rId17"/>
    <p:sldId id="318" r:id="rId18"/>
    <p:sldId id="319" r:id="rId19"/>
    <p:sldId id="320" r:id="rId20"/>
    <p:sldId id="321" r:id="rId21"/>
    <p:sldId id="307" r:id="rId22"/>
    <p:sldId id="308" r:id="rId23"/>
    <p:sldId id="309" r:id="rId24"/>
    <p:sldId id="310" r:id="rId25"/>
    <p:sldId id="31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9" autoAdjust="0"/>
    <p:restoredTop sz="96405" autoAdjust="0"/>
  </p:normalViewPr>
  <p:slideViewPr>
    <p:cSldViewPr>
      <p:cViewPr varScale="1">
        <p:scale>
          <a:sx n="124" d="100"/>
          <a:sy n="124" d="100"/>
        </p:scale>
        <p:origin x="1272"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1E8F-2F59-4CC6-AB01-181E7EA1AC2D}" type="datetimeFigureOut">
              <a:rPr lang="en-US" smtClean="0"/>
              <a:t>6/13/19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EF2F1-4529-4DAB-8352-88D7B3A909DB}" type="slidenum">
              <a:rPr lang="en-US" smtClean="0"/>
              <a:t>‹#›</a:t>
            </a:fld>
            <a:endParaRPr lang="en-US"/>
          </a:p>
        </p:txBody>
      </p:sp>
    </p:spTree>
    <p:extLst>
      <p:ext uri="{BB962C8B-B14F-4D97-AF65-F5344CB8AC3E}">
        <p14:creationId xmlns:p14="http://schemas.microsoft.com/office/powerpoint/2010/main" val="428751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0EF2F1-4529-4DAB-8352-88D7B3A909DB}" type="slidenum">
              <a:rPr lang="en-US" smtClean="0"/>
              <a:t>1</a:t>
            </a:fld>
            <a:endParaRPr lang="en-US"/>
          </a:p>
        </p:txBody>
      </p:sp>
    </p:spTree>
    <p:extLst>
      <p:ext uri="{BB962C8B-B14F-4D97-AF65-F5344CB8AC3E}">
        <p14:creationId xmlns:p14="http://schemas.microsoft.com/office/powerpoint/2010/main" val="10557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0EF2F1-4529-4DAB-8352-88D7B3A909DB}" type="slidenum">
              <a:rPr lang="en-US" smtClean="0"/>
              <a:t>21</a:t>
            </a:fld>
            <a:endParaRPr lang="en-US"/>
          </a:p>
        </p:txBody>
      </p:sp>
    </p:spTree>
    <p:extLst>
      <p:ext uri="{BB962C8B-B14F-4D97-AF65-F5344CB8AC3E}">
        <p14:creationId xmlns:p14="http://schemas.microsoft.com/office/powerpoint/2010/main" val="20737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AC6E5-4C15-F141-88AD-2434E2DDDDFA}" type="datetime1">
              <a:rPr lang="en-IN" smtClean="0"/>
              <a:t>13/06/19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EE979-963D-F94F-8EED-380412DE9DF0}" type="datetime1">
              <a:rPr lang="en-IN" smtClean="0"/>
              <a:t>13/06/19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4E680-4691-B447-BA66-9CDE400924D4}" type="datetime1">
              <a:rPr lang="en-IN" smtClean="0"/>
              <a:t>13/06/19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1FEE0-6010-A54C-806E-8D403DBBCC0B}" type="datetime1">
              <a:rPr lang="en-IN" smtClean="0"/>
              <a:t>13/06/19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E5F268D-0CDE-8241-AF1A-707FB0AF637C}" type="datetime1">
              <a:rPr lang="en-IN" smtClean="0"/>
              <a:t>13/06/19</a:t>
            </a:fld>
            <a:endParaRPr lang="en-US"/>
          </a:p>
        </p:txBody>
      </p:sp>
      <p:sp>
        <p:nvSpPr>
          <p:cNvPr id="8" name="Slide Number Placeholder 7"/>
          <p:cNvSpPr>
            <a:spLocks noGrp="1"/>
          </p:cNvSpPr>
          <p:nvPr>
            <p:ph type="sldNum" sz="quarter" idx="11"/>
          </p:nvPr>
        </p:nvSpPr>
        <p:spPr/>
        <p:txBody>
          <a:bodyPr/>
          <a:lstStyle/>
          <a:p>
            <a:fld id="{720B46DC-49FD-4C93-A4AB-6D5A9677AF67}" type="slidenum">
              <a:rPr lang="en-US" smtClean="0"/>
              <a:t>‹#›</a:t>
            </a:fld>
            <a:endParaRPr lang="en-US"/>
          </a:p>
        </p:txBody>
      </p:sp>
      <p:sp>
        <p:nvSpPr>
          <p:cNvPr id="9" name="Footer Placeholder 8"/>
          <p:cNvSpPr>
            <a:spLocks noGrp="1"/>
          </p:cNvSpPr>
          <p:nvPr>
            <p:ph type="ftr" sz="quarter" idx="12"/>
          </p:nvPr>
        </p:nvSpPr>
        <p:spPr/>
        <p:txBody>
          <a:bodyPr/>
          <a:lstStyle/>
          <a:p>
            <a:r>
              <a:rPr lang="en-US"/>
              <a:t>Hand Gesture Recognition For Human Computer Interaction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59FF3-1316-E840-B1B1-BB1F2EEC0CC5}" type="datetime1">
              <a:rPr lang="en-IN" smtClean="0"/>
              <a:t>13/06/19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8FEF1A-EB77-224D-AD12-F53DB2F30ACF}" type="datetime1">
              <a:rPr lang="en-IN" smtClean="0"/>
              <a:t>13/06/19</a:t>
            </a:fld>
            <a:endParaRPr lang="en-US"/>
          </a:p>
        </p:txBody>
      </p:sp>
      <p:sp>
        <p:nvSpPr>
          <p:cNvPr id="8" name="Footer Placeholder 7"/>
          <p:cNvSpPr>
            <a:spLocks noGrp="1"/>
          </p:cNvSpPr>
          <p:nvPr>
            <p:ph type="ftr" sz="quarter" idx="11"/>
          </p:nvPr>
        </p:nvSpPr>
        <p:spPr/>
        <p:txBody>
          <a:bodyPr/>
          <a:lstStyle/>
          <a:p>
            <a:r>
              <a:rPr lang="en-US"/>
              <a:t>Hand Gesture Recognition For Human Computer Interaction</a:t>
            </a:r>
          </a:p>
        </p:txBody>
      </p:sp>
      <p:sp>
        <p:nvSpPr>
          <p:cNvPr id="9" name="Slide Number Placeholder 8"/>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2328FC-CFC8-5440-9B77-B819134A31D2}" type="datetime1">
              <a:rPr lang="en-IN" smtClean="0"/>
              <a:t>13/06/19</a:t>
            </a:fld>
            <a:endParaRPr lang="en-US"/>
          </a:p>
        </p:txBody>
      </p:sp>
      <p:sp>
        <p:nvSpPr>
          <p:cNvPr id="4" name="Footer Placeholder 3"/>
          <p:cNvSpPr>
            <a:spLocks noGrp="1"/>
          </p:cNvSpPr>
          <p:nvPr>
            <p:ph type="ftr" sz="quarter" idx="11"/>
          </p:nvPr>
        </p:nvSpPr>
        <p:spPr/>
        <p:txBody>
          <a:bodyPr/>
          <a:lstStyle/>
          <a:p>
            <a:r>
              <a:rPr lang="en-US"/>
              <a:t>Hand Gesture Recognition For Human Computer Interaction</a:t>
            </a:r>
          </a:p>
        </p:txBody>
      </p:sp>
      <p:sp>
        <p:nvSpPr>
          <p:cNvPr id="5" name="Slide Number Placeholder 4"/>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6C271-438B-7D41-8371-3E654496E882}" type="datetime1">
              <a:rPr lang="en-IN" smtClean="0"/>
              <a:t>13/06/19</a:t>
            </a:fld>
            <a:endParaRPr lang="en-US"/>
          </a:p>
        </p:txBody>
      </p:sp>
      <p:sp>
        <p:nvSpPr>
          <p:cNvPr id="3" name="Footer Placeholder 2"/>
          <p:cNvSpPr>
            <a:spLocks noGrp="1"/>
          </p:cNvSpPr>
          <p:nvPr>
            <p:ph type="ftr" sz="quarter" idx="11"/>
          </p:nvPr>
        </p:nvSpPr>
        <p:spPr/>
        <p:txBody>
          <a:bodyPr/>
          <a:lstStyle/>
          <a:p>
            <a:r>
              <a:rPr lang="en-US"/>
              <a:t>Hand Gesture Recognition For Human Computer Interaction</a:t>
            </a:r>
          </a:p>
        </p:txBody>
      </p:sp>
      <p:sp>
        <p:nvSpPr>
          <p:cNvPr id="4" name="Slide Number Placeholder 3"/>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92ADED-06F1-D540-A6FD-CD06751AF1E4}" type="datetime1">
              <a:rPr lang="en-IN" smtClean="0"/>
              <a:t>13/06/19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1A158-8159-EF49-84EF-2C1D6527D74B}" type="datetime1">
              <a:rPr lang="en-IN" smtClean="0"/>
              <a:t>13/06/19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E2900EF-A660-BF4A-AA35-F3E0273037F0}" type="datetime1">
              <a:rPr lang="en-IN" smtClean="0"/>
              <a:t>13/06/19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Hand Gesture Recognition For Human Computer Interaction</a:t>
            </a: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20B46DC-49FD-4C93-A4AB-6D5A9677AF6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81000" y="457200"/>
          <a:ext cx="8458200" cy="1295400"/>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xmlns="" val="20000"/>
                    </a:ext>
                  </a:extLst>
                </a:gridCol>
                <a:gridCol w="6891867">
                  <a:extLst>
                    <a:ext uri="{9D8B030D-6E8A-4147-A177-3AD203B41FA5}">
                      <a16:colId xmlns:a16="http://schemas.microsoft.com/office/drawing/2014/main" xmlns="" val="20001"/>
                    </a:ext>
                  </a:extLst>
                </a:gridCol>
              </a:tblGrid>
              <a:tr h="1295400">
                <a:tc>
                  <a:txBody>
                    <a:bodyPr/>
                    <a:lstStyle/>
                    <a:p>
                      <a:endParaRPr lang="en-IN" dirty="0">
                        <a:solidFill>
                          <a:schemeClr val="tx1"/>
                        </a:solidFill>
                      </a:endParaRPr>
                    </a:p>
                  </a:txBody>
                  <a:tcPr>
                    <a:noFill/>
                  </a:tcPr>
                </a:tc>
                <a:tc>
                  <a:txBody>
                    <a:bodyPr/>
                    <a:lstStyle/>
                    <a:p>
                      <a:pPr algn="ctr"/>
                      <a:r>
                        <a:rPr lang="en-US" sz="1800" b="1" kern="1200" dirty="0">
                          <a:solidFill>
                            <a:schemeClr val="tx1"/>
                          </a:solidFill>
                          <a:effectLst/>
                          <a:latin typeface="+mn-lt"/>
                          <a:ea typeface="+mn-ea"/>
                          <a:cs typeface="+mn-cs"/>
                        </a:rPr>
                        <a:t>BMS INSTITUTE OF TECHNOLOGY &amp; MANAGEMENT, YELAHANKA, BANGALORE.</a:t>
                      </a:r>
                      <a:endParaRPr lang="en-IN" sz="1800" b="1" kern="1200" dirty="0">
                        <a:solidFill>
                          <a:schemeClr val="tx1"/>
                        </a:solidFill>
                        <a:effectLst/>
                        <a:latin typeface="+mn-lt"/>
                        <a:ea typeface="+mn-ea"/>
                        <a:cs typeface="+mn-cs"/>
                      </a:endParaRPr>
                    </a:p>
                    <a:p>
                      <a:pPr algn="ctr"/>
                      <a:r>
                        <a:rPr lang="en-US" sz="1800" b="1" kern="1200" dirty="0">
                          <a:solidFill>
                            <a:schemeClr val="tx1"/>
                          </a:solidFill>
                          <a:effectLst/>
                          <a:latin typeface="+mn-lt"/>
                          <a:ea typeface="+mn-ea"/>
                          <a:cs typeface="+mn-cs"/>
                        </a:rPr>
                        <a:t>Department of Computer Science &amp; Engineering</a:t>
                      </a:r>
                      <a:endParaRPr lang="en-IN" sz="1800" b="1" kern="1200" dirty="0">
                        <a:solidFill>
                          <a:schemeClr val="tx1"/>
                        </a:solidFill>
                        <a:effectLst/>
                        <a:latin typeface="+mn-lt"/>
                        <a:ea typeface="+mn-ea"/>
                        <a:cs typeface="+mn-cs"/>
                      </a:endParaRPr>
                    </a:p>
                    <a:p>
                      <a:endParaRPr lang="en-IN" dirty="0">
                        <a:solidFill>
                          <a:schemeClr val="tx1"/>
                        </a:solidFill>
                      </a:endParaRPr>
                    </a:p>
                  </a:txBody>
                  <a:tcPr>
                    <a:noFill/>
                  </a:tcPr>
                </a:tc>
                <a:extLst>
                  <a:ext uri="{0D108BD9-81ED-4DB2-BD59-A6C34878D82A}">
                    <a16:rowId xmlns:a16="http://schemas.microsoft.com/office/drawing/2014/main" xmlns="" val="10000"/>
                  </a:ext>
                </a:extLst>
              </a:tr>
            </a:tbl>
          </a:graphicData>
        </a:graphic>
      </p:graphicFrame>
      <p:sp>
        <p:nvSpPr>
          <p:cNvPr id="10" name="Subtitle 2"/>
          <p:cNvSpPr>
            <a:spLocks noGrp="1"/>
          </p:cNvSpPr>
          <p:nvPr>
            <p:ph type="subTitle" idx="1"/>
          </p:nvPr>
        </p:nvSpPr>
        <p:spPr>
          <a:xfrm>
            <a:off x="990600" y="1905000"/>
            <a:ext cx="7315200" cy="4876800"/>
          </a:xfrm>
        </p:spPr>
        <p:txBody>
          <a:bodyPr>
            <a:normAutofit fontScale="25000" lnSpcReduction="20000"/>
          </a:bodyPr>
          <a:lstStyle/>
          <a:p>
            <a:pPr algn="ctr"/>
            <a:r>
              <a:rPr lang="en-US" sz="10400" dirty="0"/>
              <a:t>HAND GESTURE RECOGNITION FOR HUMAN COMPUTER INTERACTION (HCI)</a:t>
            </a:r>
          </a:p>
          <a:p>
            <a:pPr algn="ctr"/>
            <a:endParaRPr lang="en-US" sz="2800" dirty="0"/>
          </a:p>
          <a:p>
            <a:pPr algn="ctr"/>
            <a:endParaRPr lang="en-US" sz="4600" b="1" dirty="0"/>
          </a:p>
          <a:p>
            <a:pPr algn="ctr"/>
            <a:endParaRPr lang="en-US" sz="5600" b="1" dirty="0"/>
          </a:p>
          <a:p>
            <a:pPr algn="ctr"/>
            <a:r>
              <a:rPr lang="en-US" sz="5600" b="1" dirty="0"/>
              <a:t>ABHISHEK B </a:t>
            </a:r>
            <a:r>
              <a:rPr lang="mr-IN" sz="5600" b="1" dirty="0"/>
              <a:t>–</a:t>
            </a:r>
            <a:r>
              <a:rPr lang="en-US" sz="5600" b="1" dirty="0"/>
              <a:t> 1BY15CS005</a:t>
            </a:r>
          </a:p>
          <a:p>
            <a:pPr algn="ctr"/>
            <a:r>
              <a:rPr lang="en-US" sz="5600" b="1" dirty="0" err="1"/>
              <a:t>Kanya</a:t>
            </a:r>
            <a:r>
              <a:rPr lang="en-US" sz="5600" b="1" dirty="0"/>
              <a:t> </a:t>
            </a:r>
            <a:r>
              <a:rPr lang="en-US" sz="5600" b="1" dirty="0" err="1"/>
              <a:t>krishi</a:t>
            </a:r>
            <a:r>
              <a:rPr lang="en-US" sz="5600" b="1" dirty="0"/>
              <a:t> - 1BY15CS035</a:t>
            </a:r>
          </a:p>
          <a:p>
            <a:pPr algn="ctr"/>
            <a:r>
              <a:rPr lang="en-US" sz="5600" b="1" dirty="0"/>
              <a:t>MEGHANA M - 1BY15CS049</a:t>
            </a:r>
          </a:p>
          <a:p>
            <a:pPr algn="ctr"/>
            <a:r>
              <a:rPr lang="en-US" sz="5600" b="1" dirty="0"/>
              <a:t>MOHAMMED DAANIYAAL - 1BY15CS051</a:t>
            </a:r>
          </a:p>
          <a:p>
            <a:pPr algn="ctr"/>
            <a:endParaRPr lang="en-US" sz="5600" b="1" dirty="0"/>
          </a:p>
          <a:p>
            <a:pPr algn="ctr"/>
            <a:endParaRPr lang="en-US" sz="5600" b="1" dirty="0"/>
          </a:p>
          <a:p>
            <a:pPr algn="ctr"/>
            <a:r>
              <a:rPr lang="en-US" sz="5600" dirty="0"/>
              <a:t>Under the guidance of:</a:t>
            </a:r>
          </a:p>
          <a:p>
            <a:pPr algn="ctr"/>
            <a:r>
              <a:rPr lang="en-US" sz="5600" dirty="0"/>
              <a:t>DR.ANUPAMA HS</a:t>
            </a:r>
          </a:p>
          <a:p>
            <a:pPr algn="ctr"/>
            <a:r>
              <a:rPr lang="en-US" sz="5600" dirty="0"/>
              <a:t>ASSOCIATE PROFESSOR, CSE</a:t>
            </a:r>
          </a:p>
          <a:p>
            <a:pPr algn="ctr"/>
            <a:r>
              <a:rPr lang="en-US" sz="5600" dirty="0"/>
              <a:t>BMSIT&amp;M</a:t>
            </a:r>
          </a:p>
          <a:p>
            <a:pPr algn="ct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299085" y="374261"/>
            <a:ext cx="1453515" cy="1302139"/>
          </a:xfrm>
          <a:prstGeom prst="rect">
            <a:avLst/>
          </a:prstGeom>
        </p:spPr>
      </p:pic>
    </p:spTree>
    <p:extLst>
      <p:ext uri="{BB962C8B-B14F-4D97-AF65-F5344CB8AC3E}">
        <p14:creationId xmlns:p14="http://schemas.microsoft.com/office/powerpoint/2010/main" val="191627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5532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10</a:t>
            </a:fld>
            <a:endParaRPr lang="en-US" dirty="0"/>
          </a:p>
        </p:txBody>
      </p:sp>
      <p:pic>
        <p:nvPicPr>
          <p:cNvPr id="6" name="Picture 5">
            <a:extLst>
              <a:ext uri="{FF2B5EF4-FFF2-40B4-BE49-F238E27FC236}">
                <a16:creationId xmlns:a16="http://schemas.microsoft.com/office/drawing/2014/main" xmlns=""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1" y="76200"/>
            <a:ext cx="838200" cy="888358"/>
          </a:xfrm>
          <a:prstGeom prst="rect">
            <a:avLst/>
          </a:prstGeom>
        </p:spPr>
      </p:pic>
      <p:sp>
        <p:nvSpPr>
          <p:cNvPr id="8" name="Title 7">
            <a:extLst>
              <a:ext uri="{FF2B5EF4-FFF2-40B4-BE49-F238E27FC236}">
                <a16:creationId xmlns:a16="http://schemas.microsoft.com/office/drawing/2014/main" xmlns="" id="{C4F1BC40-78C0-41EA-A5EF-2D6ADDA7DFB9}"/>
              </a:ext>
            </a:extLst>
          </p:cNvPr>
          <p:cNvSpPr>
            <a:spLocks noGrp="1"/>
          </p:cNvSpPr>
          <p:nvPr>
            <p:ph type="title"/>
          </p:nvPr>
        </p:nvSpPr>
        <p:spPr>
          <a:xfrm>
            <a:off x="1676401" y="152718"/>
            <a:ext cx="7010399" cy="685482"/>
          </a:xfrm>
        </p:spPr>
        <p:txBody>
          <a:bodyPr>
            <a:normAutofit/>
          </a:bodyPr>
          <a:lstStyle/>
          <a:p>
            <a:pPr algn="ctr"/>
            <a:r>
              <a:rPr lang="en-US" dirty="0"/>
              <a:t>LITERATURE SURVEY</a:t>
            </a:r>
          </a:p>
        </p:txBody>
      </p:sp>
      <p:graphicFrame>
        <p:nvGraphicFramePr>
          <p:cNvPr id="2" name="Table 1"/>
          <p:cNvGraphicFramePr>
            <a:graphicFrameLocks noGrp="1"/>
          </p:cNvGraphicFramePr>
          <p:nvPr/>
        </p:nvGraphicFramePr>
        <p:xfrm>
          <a:off x="262271" y="981265"/>
          <a:ext cx="8610600" cy="557784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xmlns="" val="20000"/>
                    </a:ext>
                  </a:extLst>
                </a:gridCol>
                <a:gridCol w="1566529">
                  <a:extLst>
                    <a:ext uri="{9D8B030D-6E8A-4147-A177-3AD203B41FA5}">
                      <a16:colId xmlns:a16="http://schemas.microsoft.com/office/drawing/2014/main" xmlns="" val="20001"/>
                    </a:ext>
                  </a:extLst>
                </a:gridCol>
                <a:gridCol w="1905000">
                  <a:extLst>
                    <a:ext uri="{9D8B030D-6E8A-4147-A177-3AD203B41FA5}">
                      <a16:colId xmlns:a16="http://schemas.microsoft.com/office/drawing/2014/main" xmlns="" val="20002"/>
                    </a:ext>
                  </a:extLst>
                </a:gridCol>
                <a:gridCol w="2438400">
                  <a:extLst>
                    <a:ext uri="{9D8B030D-6E8A-4147-A177-3AD203B41FA5}">
                      <a16:colId xmlns:a16="http://schemas.microsoft.com/office/drawing/2014/main" xmlns="" val="20003"/>
                    </a:ext>
                  </a:extLst>
                </a:gridCol>
                <a:gridCol w="2319671">
                  <a:extLst>
                    <a:ext uri="{9D8B030D-6E8A-4147-A177-3AD203B41FA5}">
                      <a16:colId xmlns:a16="http://schemas.microsoft.com/office/drawing/2014/main" xmlns="" val="20004"/>
                    </a:ext>
                  </a:extLst>
                </a:gridCol>
              </a:tblGrid>
              <a:tr h="533400">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xmlns="" val="10000"/>
                  </a:ext>
                </a:extLst>
              </a:tr>
              <a:tr h="1464246">
                <a:tc>
                  <a:txBody>
                    <a:bodyPr/>
                    <a:lstStyle/>
                    <a:p>
                      <a:r>
                        <a:rPr lang="en-IN" sz="1000" dirty="0">
                          <a:latin typeface="Times New Roman" pitchFamily="18" charset="0"/>
                          <a:cs typeface="Times New Roman" pitchFamily="18" charset="0"/>
                        </a:rPr>
                        <a:t>1.</a:t>
                      </a:r>
                    </a:p>
                  </a:txBody>
                  <a:tcPr/>
                </a:tc>
                <a:tc>
                  <a:txBody>
                    <a:bodyPr/>
                    <a:lstStyle/>
                    <a:p>
                      <a:pPr algn="just">
                        <a:lnSpc>
                          <a:spcPct val="150000"/>
                        </a:lnSpc>
                        <a:spcAft>
                          <a:spcPts val="1200"/>
                        </a:spcAft>
                      </a:pPr>
                      <a:r>
                        <a:rPr lang="en-GB" sz="1000" dirty="0" err="1">
                          <a:effectLst/>
                          <a:latin typeface="Times New Roman" pitchFamily="18" charset="0"/>
                          <a:ea typeface="Times New Roman"/>
                          <a:cs typeface="Times New Roman" pitchFamily="18" charset="0"/>
                        </a:rPr>
                        <a:t>Meenakshi</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Panwar</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Pawan</a:t>
                      </a:r>
                      <a:r>
                        <a:rPr lang="en-GB" sz="1000" dirty="0">
                          <a:effectLst/>
                          <a:latin typeface="Times New Roman" pitchFamily="18" charset="0"/>
                          <a:ea typeface="Times New Roman"/>
                          <a:cs typeface="Times New Roman" pitchFamily="18" charset="0"/>
                        </a:rPr>
                        <a:t> Singh </a:t>
                      </a:r>
                      <a:r>
                        <a:rPr lang="en-GB" sz="1000" dirty="0" err="1">
                          <a:effectLst/>
                          <a:latin typeface="Times New Roman" pitchFamily="18" charset="0"/>
                          <a:ea typeface="Times New Roman"/>
                          <a:cs typeface="Times New Roman" pitchFamily="18" charset="0"/>
                        </a:rPr>
                        <a:t>Mehra</a:t>
                      </a:r>
                      <a:r>
                        <a:rPr lang="en-GB" sz="1000" dirty="0">
                          <a:effectLst/>
                          <a:latin typeface="Times New Roman" pitchFamily="18" charset="0"/>
                          <a:ea typeface="Times New Roman"/>
                          <a:cs typeface="Times New Roman" pitchFamily="18" charset="0"/>
                        </a:rPr>
                        <a:t>, </a:t>
                      </a:r>
                      <a:r>
                        <a:rPr lang="en-GB" sz="1000" b="1" dirty="0">
                          <a:solidFill>
                            <a:srgbClr val="000000"/>
                          </a:solidFill>
                          <a:effectLst/>
                          <a:latin typeface="Times New Roman" pitchFamily="18" charset="0"/>
                          <a:ea typeface="Times New Roman"/>
                          <a:cs typeface="Times New Roman" pitchFamily="18" charset="0"/>
                        </a:rPr>
                        <a:t>Hand Gesture Recognition for Human Computer Interaction.</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implementation is divided into four main steps: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1.Image Enhancement and Segmentation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2.Orientation Detection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3.Feature Extraction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4.Classification</a:t>
                      </a:r>
                    </a:p>
                    <a:p>
                      <a:pPr algn="just">
                        <a:lnSpc>
                          <a:spcPct val="150000"/>
                        </a:lnSpc>
                        <a:spcAft>
                          <a:spcPts val="0"/>
                        </a:spcAft>
                      </a:pP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proposed and implemented algorithm does not require any kind of training of sample data.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takes a less computation time as compare to other approaches.</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Its main limitation is that different light condition leads to change of </a:t>
                      </a:r>
                      <a:r>
                        <a:rPr lang="en-GB" sz="1000" dirty="0" err="1">
                          <a:effectLst/>
                          <a:latin typeface="Times New Roman" pitchFamily="18" charset="0"/>
                          <a:ea typeface="Times New Roman"/>
                          <a:cs typeface="Times New Roman" pitchFamily="18" charset="0"/>
                        </a:rPr>
                        <a:t>colors</a:t>
                      </a:r>
                      <a:r>
                        <a:rPr lang="en-GB" sz="1000" dirty="0">
                          <a:effectLst/>
                          <a:latin typeface="Times New Roman" pitchFamily="18" charset="0"/>
                          <a:ea typeface="Times New Roman"/>
                          <a:cs typeface="Times New Roman" pitchFamily="18" charset="0"/>
                        </a:rPr>
                        <a:t> very rapidly, which may cause error or even failures.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1"/>
                  </a:ext>
                </a:extLst>
              </a:tr>
              <a:tr h="1436877">
                <a:tc>
                  <a:txBody>
                    <a:bodyPr/>
                    <a:lstStyle/>
                    <a:p>
                      <a:pPr>
                        <a:spcAft>
                          <a:spcPts val="0"/>
                        </a:spcAft>
                      </a:pPr>
                      <a:r>
                        <a:rPr lang="en-GB" sz="1000" b="1" dirty="0">
                          <a:effectLst/>
                          <a:latin typeface="Times New Roman" pitchFamily="18" charset="0"/>
                          <a:ea typeface="Times New Roman"/>
                          <a:cs typeface="Times New Roman" pitchFamily="18" charset="0"/>
                        </a:rPr>
                        <a:t>2.</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Rafiqul</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Zaman</a:t>
                      </a:r>
                      <a:r>
                        <a:rPr lang="en-GB" sz="1000" dirty="0">
                          <a:effectLst/>
                          <a:latin typeface="Times New Roman" pitchFamily="18" charset="0"/>
                          <a:ea typeface="Times New Roman"/>
                          <a:cs typeface="Times New Roman" pitchFamily="18" charset="0"/>
                        </a:rPr>
                        <a:t> Khan and Noor</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Adnan </a:t>
                      </a:r>
                      <a:r>
                        <a:rPr lang="en-GB" sz="1000" dirty="0" err="1">
                          <a:effectLst/>
                          <a:latin typeface="Times New Roman" pitchFamily="18" charset="0"/>
                          <a:ea typeface="Times New Roman"/>
                          <a:cs typeface="Times New Roman" pitchFamily="18" charset="0"/>
                        </a:rPr>
                        <a:t>Ibraheem</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err="1">
                          <a:effectLst/>
                          <a:latin typeface="Times New Roman" pitchFamily="18" charset="0"/>
                          <a:ea typeface="Times New Roman"/>
                          <a:cs typeface="Times New Roman" pitchFamily="18" charset="0"/>
                        </a:rPr>
                        <a:t>Comparitive</a:t>
                      </a:r>
                      <a:r>
                        <a:rPr lang="en-GB" sz="1000" b="1" dirty="0">
                          <a:effectLst/>
                          <a:latin typeface="Times New Roman" pitchFamily="18" charset="0"/>
                          <a:ea typeface="Times New Roman"/>
                          <a:cs typeface="Times New Roman" pitchFamily="18" charset="0"/>
                        </a:rPr>
                        <a:t> Study Of Hand Gesture Recognition System.</a:t>
                      </a:r>
                    </a:p>
                    <a:p>
                      <a:pPr algn="just">
                        <a:lnSpc>
                          <a:spcPct val="150000"/>
                        </a:lnSpc>
                        <a:spcAft>
                          <a:spcPts val="0"/>
                        </a:spcAft>
                      </a:pP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Three main step</a:t>
                      </a:r>
                      <a:r>
                        <a:rPr lang="en-GB" sz="1000" baseline="0" dirty="0">
                          <a:effectLst/>
                          <a:latin typeface="Times New Roman" pitchFamily="18" charset="0"/>
                          <a:ea typeface="Times New Roman"/>
                          <a:cs typeface="Times New Roman" pitchFamily="18" charset="0"/>
                        </a:rPr>
                        <a:t>s in this system</a:t>
                      </a:r>
                    </a:p>
                    <a:p>
                      <a:pPr algn="just">
                        <a:lnSpc>
                          <a:spcPct val="150000"/>
                        </a:lnSpc>
                        <a:spcAft>
                          <a:spcPts val="0"/>
                        </a:spcAft>
                      </a:pPr>
                      <a:r>
                        <a:rPr lang="en-GB" sz="1000" dirty="0">
                          <a:effectLst/>
                          <a:latin typeface="Times New Roman" pitchFamily="18" charset="0"/>
                          <a:ea typeface="Times New Roman"/>
                          <a:cs typeface="Times New Roman" pitchFamily="18" charset="0"/>
                        </a:rPr>
                        <a:t>1. Segmentation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 Feature Representation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3.Recognition Techniques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It has an accuracy of 85.83%.</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Recognises gestures from</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both 2D and 3D images.</a:t>
                      </a:r>
                    </a:p>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Different groups of features are examined to decide the good performance group.</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IN" sz="1000" dirty="0">
                          <a:effectLst/>
                          <a:latin typeface="Times New Roman" pitchFamily="18" charset="0"/>
                          <a:ea typeface="Times New Roman"/>
                          <a:cs typeface="Times New Roman" pitchFamily="18" charset="0"/>
                        </a:rPr>
                        <a:t>It doesn’t consider motion gestures.</a:t>
                      </a:r>
                    </a:p>
                    <a:p>
                      <a:pPr marL="228600" indent="-228600" algn="just">
                        <a:lnSpc>
                          <a:spcPct val="150000"/>
                        </a:lnSpc>
                        <a:spcAft>
                          <a:spcPts val="0"/>
                        </a:spcAft>
                        <a:buAutoNum type="arabicPeriod"/>
                      </a:pPr>
                      <a:r>
                        <a:rPr lang="en-IN" sz="1000" dirty="0">
                          <a:effectLst/>
                          <a:latin typeface="Times New Roman" pitchFamily="18" charset="0"/>
                          <a:ea typeface="Times New Roman"/>
                          <a:cs typeface="Times New Roman" pitchFamily="18" charset="0"/>
                        </a:rPr>
                        <a:t>It </a:t>
                      </a:r>
                      <a:r>
                        <a:rPr lang="en-GB" sz="1000" dirty="0">
                          <a:effectLst/>
                          <a:latin typeface="Times New Roman" pitchFamily="18" charset="0"/>
                          <a:ea typeface="Times New Roman"/>
                          <a:cs typeface="Times New Roman" pitchFamily="18" charset="0"/>
                        </a:rPr>
                        <a:t>is unable to classify images with complex background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computation time is high(2-4s).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2"/>
                  </a:ext>
                </a:extLst>
              </a:tr>
              <a:tr h="1491613">
                <a:tc>
                  <a:txBody>
                    <a:bodyPr/>
                    <a:lstStyle/>
                    <a:p>
                      <a:pPr>
                        <a:spcAft>
                          <a:spcPts val="0"/>
                        </a:spcAft>
                      </a:pPr>
                      <a:r>
                        <a:rPr lang="en-IN" sz="1200" b="1" dirty="0">
                          <a:effectLst/>
                          <a:latin typeface="Times New Roman"/>
                          <a:ea typeface="Times New Roman"/>
                          <a:cs typeface="Times New Roman"/>
                        </a:rPr>
                        <a:t>  3.</a:t>
                      </a:r>
                      <a:endParaRPr lang="en-IN" sz="1200" dirty="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IN" sz="1000" dirty="0" err="1">
                          <a:solidFill>
                            <a:srgbClr val="000000"/>
                          </a:solidFill>
                          <a:effectLst/>
                          <a:latin typeface="Times New Roman" pitchFamily="18" charset="0"/>
                          <a:ea typeface="Calibri"/>
                          <a:cs typeface="Times New Roman" pitchFamily="18" charset="0"/>
                        </a:rPr>
                        <a:t>Arpita</a:t>
                      </a:r>
                      <a:r>
                        <a:rPr lang="en-IN" sz="1000" dirty="0">
                          <a:solidFill>
                            <a:srgbClr val="000000"/>
                          </a:solidFill>
                          <a:effectLst/>
                          <a:latin typeface="Times New Roman" pitchFamily="18" charset="0"/>
                          <a:ea typeface="Calibri"/>
                          <a:cs typeface="Times New Roman" pitchFamily="18" charset="0"/>
                        </a:rPr>
                        <a:t> Ray </a:t>
                      </a:r>
                      <a:r>
                        <a:rPr lang="en-IN" sz="1000" dirty="0" err="1">
                          <a:solidFill>
                            <a:srgbClr val="000000"/>
                          </a:solidFill>
                          <a:effectLst/>
                          <a:latin typeface="Times New Roman" pitchFamily="18" charset="0"/>
                          <a:ea typeface="Calibri"/>
                          <a:cs typeface="Times New Roman" pitchFamily="18" charset="0"/>
                        </a:rPr>
                        <a:t>Sarkar</a:t>
                      </a:r>
                      <a:r>
                        <a:rPr lang="en-IN" sz="1000" dirty="0">
                          <a:solidFill>
                            <a:srgbClr val="000000"/>
                          </a:solidFill>
                          <a:effectLst/>
                          <a:latin typeface="Times New Roman" pitchFamily="18" charset="0"/>
                          <a:ea typeface="Calibri"/>
                          <a:cs typeface="Times New Roman" pitchFamily="18" charset="0"/>
                        </a:rPr>
                        <a:t> G. </a:t>
                      </a:r>
                      <a:r>
                        <a:rPr lang="en-IN" sz="1000" dirty="0" err="1">
                          <a:solidFill>
                            <a:srgbClr val="000000"/>
                          </a:solidFill>
                          <a:effectLst/>
                          <a:latin typeface="Times New Roman" pitchFamily="18" charset="0"/>
                          <a:ea typeface="Calibri"/>
                          <a:cs typeface="Times New Roman" pitchFamily="18" charset="0"/>
                        </a:rPr>
                        <a:t>Sanyal</a:t>
                      </a:r>
                      <a:r>
                        <a:rPr lang="en-IN" sz="1000" dirty="0">
                          <a:solidFill>
                            <a:srgbClr val="000000"/>
                          </a:solidFill>
                          <a:effectLst/>
                          <a:latin typeface="Times New Roman" pitchFamily="18" charset="0"/>
                          <a:ea typeface="Calibri"/>
                          <a:cs typeface="Times New Roman" pitchFamily="18" charset="0"/>
                        </a:rPr>
                        <a:t> ,</a:t>
                      </a:r>
                    </a:p>
                    <a:p>
                      <a:pPr algn="just">
                        <a:lnSpc>
                          <a:spcPct val="150000"/>
                        </a:lnSpc>
                        <a:spcAft>
                          <a:spcPts val="0"/>
                        </a:spcAft>
                      </a:pPr>
                      <a:r>
                        <a:rPr lang="en-GB" sz="1000" dirty="0">
                          <a:effectLst/>
                          <a:latin typeface="Times New Roman" pitchFamily="18" charset="0"/>
                          <a:ea typeface="Times New Roman"/>
                          <a:cs typeface="Times New Roman" pitchFamily="18" charset="0"/>
                        </a:rPr>
                        <a:t> S. </a:t>
                      </a:r>
                      <a:r>
                        <a:rPr lang="en-GB" sz="1000" dirty="0" err="1">
                          <a:effectLst/>
                          <a:latin typeface="Times New Roman" pitchFamily="18" charset="0"/>
                          <a:ea typeface="Times New Roman"/>
                          <a:cs typeface="Times New Roman" pitchFamily="18" charset="0"/>
                        </a:rPr>
                        <a:t>Majumder</a:t>
                      </a:r>
                      <a:r>
                        <a:rPr lang="en-GB" sz="100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Hand Gesture Recognition Systems: A Survey.</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The phases are:</a:t>
                      </a:r>
                    </a:p>
                    <a:p>
                      <a:pPr algn="just">
                        <a:lnSpc>
                          <a:spcPct val="150000"/>
                        </a:lnSpc>
                        <a:spcAft>
                          <a:spcPts val="0"/>
                        </a:spcAft>
                      </a:pPr>
                      <a:r>
                        <a:rPr lang="en-GB" sz="1000" dirty="0">
                          <a:effectLst/>
                          <a:latin typeface="Times New Roman" pitchFamily="18" charset="0"/>
                          <a:ea typeface="Times New Roman"/>
                          <a:cs typeface="Times New Roman" pitchFamily="18" charset="0"/>
                        </a:rPr>
                        <a:t>1.Data acquisition,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2.Hand segmentation and pre-processing,</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3.Feature extraction and finally</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4.the recognition.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171450" indent="-171450" algn="just">
                        <a:lnSpc>
                          <a:spcPct val="150000"/>
                        </a:lnSpc>
                        <a:spcAft>
                          <a:spcPts val="0"/>
                        </a:spcAft>
                        <a:buFont typeface="Arial" pitchFamily="34" charset="0"/>
                        <a:buChar char="•"/>
                      </a:pPr>
                      <a:r>
                        <a:rPr lang="en-GB" sz="1000" dirty="0">
                          <a:effectLst/>
                          <a:latin typeface="Times New Roman" pitchFamily="18" charset="0"/>
                          <a:ea typeface="Times New Roman"/>
                          <a:cs typeface="Times New Roman" pitchFamily="18" charset="0"/>
                        </a:rPr>
                        <a:t>It provides a brief description of all the gesture modelling algorithms used.</a:t>
                      </a:r>
                    </a:p>
                    <a:p>
                      <a:pPr marL="171450" indent="-171450" algn="just">
                        <a:lnSpc>
                          <a:spcPct val="150000"/>
                        </a:lnSpc>
                        <a:spcAft>
                          <a:spcPts val="0"/>
                        </a:spcAft>
                        <a:buFont typeface="Arial" pitchFamily="34" charset="0"/>
                        <a:buChar char="•"/>
                      </a:pPr>
                      <a:r>
                        <a:rPr lang="en-GB" sz="1000" dirty="0">
                          <a:effectLst/>
                          <a:latin typeface="Times New Roman" pitchFamily="18" charset="0"/>
                          <a:ea typeface="Times New Roman"/>
                          <a:cs typeface="Times New Roman" pitchFamily="18" charset="0"/>
                        </a:rPr>
                        <a:t>Lists the various input and sensor devices available.</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When there is a change in the illumination condition, the system fails to recognize properly</a:t>
                      </a:r>
                      <a:endParaRPr lang="en-IN" sz="1000" kern="1200" dirty="0">
                        <a:solidFill>
                          <a:schemeClr val="dk1"/>
                        </a:solidFill>
                        <a:effectLst/>
                        <a:latin typeface="Times New Roman" pitchFamily="18" charset="0"/>
                        <a:ea typeface="+mn-ea"/>
                        <a:cs typeface="Times New Roman" pitchFamily="18" charset="0"/>
                      </a:endParaRPr>
                    </a:p>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The system fails to recognize if the hand is orientated in a different angle.</a:t>
                      </a:r>
                    </a:p>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 Special </a:t>
                      </a:r>
                      <a:r>
                        <a:rPr lang="en-GB" sz="1000" kern="1200" dirty="0" err="1">
                          <a:solidFill>
                            <a:schemeClr val="dk1"/>
                          </a:solidFill>
                          <a:effectLst/>
                          <a:latin typeface="Times New Roman" pitchFamily="18" charset="0"/>
                          <a:ea typeface="+mn-ea"/>
                          <a:cs typeface="Times New Roman" pitchFamily="18" charset="0"/>
                        </a:rPr>
                        <a:t>hardwares</a:t>
                      </a:r>
                      <a:r>
                        <a:rPr lang="en-GB" sz="1000" kern="1200" baseline="0" dirty="0">
                          <a:solidFill>
                            <a:schemeClr val="dk1"/>
                          </a:solidFill>
                          <a:effectLst/>
                          <a:latin typeface="Times New Roman" pitchFamily="18" charset="0"/>
                          <a:ea typeface="+mn-ea"/>
                          <a:cs typeface="Times New Roman" pitchFamily="18" charset="0"/>
                        </a:rPr>
                        <a:t> are required</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626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5532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11</a:t>
            </a:fld>
            <a:endParaRPr lang="en-US" dirty="0"/>
          </a:p>
        </p:txBody>
      </p:sp>
      <p:graphicFrame>
        <p:nvGraphicFramePr>
          <p:cNvPr id="2" name="Table 1"/>
          <p:cNvGraphicFramePr>
            <a:graphicFrameLocks noGrp="1"/>
          </p:cNvGraphicFramePr>
          <p:nvPr/>
        </p:nvGraphicFramePr>
        <p:xfrm>
          <a:off x="1" y="0"/>
          <a:ext cx="8991599" cy="6553200"/>
        </p:xfrm>
        <a:graphic>
          <a:graphicData uri="http://schemas.openxmlformats.org/drawingml/2006/table">
            <a:tbl>
              <a:tblPr firstRow="1" bandRow="1">
                <a:tableStyleId>{5C22544A-7EE6-4342-B048-85BDC9FD1C3A}</a:tableStyleId>
              </a:tblPr>
              <a:tblGrid>
                <a:gridCol w="391115">
                  <a:extLst>
                    <a:ext uri="{9D8B030D-6E8A-4147-A177-3AD203B41FA5}">
                      <a16:colId xmlns:a16="http://schemas.microsoft.com/office/drawing/2014/main" xmlns="" val="20000"/>
                    </a:ext>
                  </a:extLst>
                </a:gridCol>
                <a:gridCol w="1513884">
                  <a:extLst>
                    <a:ext uri="{9D8B030D-6E8A-4147-A177-3AD203B41FA5}">
                      <a16:colId xmlns:a16="http://schemas.microsoft.com/office/drawing/2014/main" xmlns="" val="20001"/>
                    </a:ext>
                  </a:extLst>
                </a:gridCol>
                <a:gridCol w="1849705">
                  <a:extLst>
                    <a:ext uri="{9D8B030D-6E8A-4147-A177-3AD203B41FA5}">
                      <a16:colId xmlns:a16="http://schemas.microsoft.com/office/drawing/2014/main" xmlns="" val="20002"/>
                    </a:ext>
                  </a:extLst>
                </a:gridCol>
                <a:gridCol w="2646095">
                  <a:extLst>
                    <a:ext uri="{9D8B030D-6E8A-4147-A177-3AD203B41FA5}">
                      <a16:colId xmlns:a16="http://schemas.microsoft.com/office/drawing/2014/main" xmlns="" val="20003"/>
                    </a:ext>
                  </a:extLst>
                </a:gridCol>
                <a:gridCol w="2590800">
                  <a:extLst>
                    <a:ext uri="{9D8B030D-6E8A-4147-A177-3AD203B41FA5}">
                      <a16:colId xmlns:a16="http://schemas.microsoft.com/office/drawing/2014/main" xmlns="" val="20004"/>
                    </a:ext>
                  </a:extLst>
                </a:gridCol>
              </a:tblGrid>
              <a:tr h="533400">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xmlns="" val="10000"/>
                  </a:ext>
                </a:extLst>
              </a:tr>
              <a:tr h="1584960">
                <a:tc>
                  <a:txBody>
                    <a:bodyPr/>
                    <a:lstStyle/>
                    <a:p>
                      <a:pPr>
                        <a:spcAft>
                          <a:spcPts val="0"/>
                        </a:spcAft>
                      </a:pPr>
                      <a:r>
                        <a:rPr lang="en-GB" sz="1000" b="1" dirty="0">
                          <a:effectLst/>
                          <a:latin typeface="Times New Roman" pitchFamily="18" charset="0"/>
                          <a:ea typeface="Times New Roman"/>
                          <a:cs typeface="Times New Roman" pitchFamily="18" charset="0"/>
                        </a:rPr>
                        <a:t>4.</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Manjunath</a:t>
                      </a:r>
                      <a:r>
                        <a:rPr lang="en-GB" sz="1000" dirty="0">
                          <a:effectLst/>
                          <a:latin typeface="Times New Roman" pitchFamily="18" charset="0"/>
                          <a:ea typeface="Times New Roman"/>
                          <a:cs typeface="Times New Roman" pitchFamily="18" charset="0"/>
                        </a:rPr>
                        <a:t> A E, </a:t>
                      </a:r>
                      <a:r>
                        <a:rPr lang="en-GB" sz="1000" dirty="0" err="1">
                          <a:effectLst/>
                          <a:latin typeface="Times New Roman" pitchFamily="18" charset="0"/>
                          <a:ea typeface="Times New Roman"/>
                          <a:cs typeface="Times New Roman" pitchFamily="18" charset="0"/>
                        </a:rPr>
                        <a:t>Vijaya</a:t>
                      </a:r>
                      <a:r>
                        <a:rPr lang="en-GB" sz="1000" dirty="0">
                          <a:effectLst/>
                          <a:latin typeface="Times New Roman" pitchFamily="18" charset="0"/>
                          <a:ea typeface="Times New Roman"/>
                          <a:cs typeface="Times New Roman" pitchFamily="18" charset="0"/>
                        </a:rPr>
                        <a:t> Kumar B P, Rajesh H</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a:effectLst/>
                          <a:latin typeface="Times New Roman" pitchFamily="18" charset="0"/>
                          <a:ea typeface="Times New Roman"/>
                          <a:cs typeface="Times New Roman" pitchFamily="18" charset="0"/>
                        </a:rPr>
                        <a:t>Comparative Study of Hand</a:t>
                      </a:r>
                      <a:r>
                        <a:rPr lang="en-GB" sz="1000" b="1" baseline="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Gesture Recognition Algorithms.</a:t>
                      </a:r>
                      <a:r>
                        <a:rPr lang="en-IN" sz="1000" dirty="0">
                          <a:solidFill>
                            <a:srgbClr val="000000"/>
                          </a:solidFill>
                          <a:effectLst/>
                          <a:latin typeface="Times New Roman" pitchFamily="18" charset="0"/>
                          <a:ea typeface="Calibri"/>
                          <a:cs typeface="Times New Roman" pitchFamily="18" charset="0"/>
                        </a:rPr>
                        <a:t> </a:t>
                      </a: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The phases</a:t>
                      </a:r>
                      <a:r>
                        <a:rPr lang="en-IN" sz="1000" baseline="0" dirty="0">
                          <a:effectLst/>
                          <a:latin typeface="Times New Roman" pitchFamily="18" charset="0"/>
                          <a:ea typeface="Times New Roman"/>
                          <a:cs typeface="Times New Roman" pitchFamily="18" charset="0"/>
                        </a:rPr>
                        <a:t> are: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0" dirty="0">
                          <a:effectLst/>
                          <a:latin typeface="Times New Roman" pitchFamily="18" charset="0"/>
                          <a:ea typeface="Times New Roman"/>
                          <a:cs typeface="Times New Roman" pitchFamily="18" charset="0"/>
                        </a:rPr>
                        <a:t>1.Hand gesture recognition using </a:t>
                      </a:r>
                      <a:r>
                        <a:rPr lang="en-GB" sz="1000" b="0" dirty="0" err="1">
                          <a:effectLst/>
                          <a:latin typeface="Times New Roman" pitchFamily="18" charset="0"/>
                          <a:ea typeface="Times New Roman"/>
                          <a:cs typeface="Times New Roman" pitchFamily="18" charset="0"/>
                        </a:rPr>
                        <a:t>kinect</a:t>
                      </a:r>
                      <a:r>
                        <a:rPr lang="en-GB" sz="1000" b="0" dirty="0">
                          <a:effectLst/>
                          <a:latin typeface="Times New Roman" pitchFamily="18" charset="0"/>
                          <a:ea typeface="Times New Roman"/>
                          <a:cs typeface="Times New Roman" pitchFamily="18" charset="0"/>
                        </a:rPr>
                        <a:t> camera </a:t>
                      </a:r>
                    </a:p>
                    <a:p>
                      <a:pPr algn="just">
                        <a:lnSpc>
                          <a:spcPct val="150000"/>
                        </a:lnSpc>
                        <a:spcAft>
                          <a:spcPts val="0"/>
                        </a:spcAft>
                      </a:pPr>
                      <a:r>
                        <a:rPr lang="en-GB" sz="1000" b="0" dirty="0">
                          <a:effectLst/>
                          <a:latin typeface="Times New Roman" pitchFamily="18" charset="0"/>
                          <a:ea typeface="Times New Roman"/>
                          <a:cs typeface="Times New Roman" pitchFamily="18" charset="0"/>
                        </a:rPr>
                        <a:t>2.Edge Detection</a:t>
                      </a:r>
                      <a:endParaRPr lang="en-IN" sz="1000" b="0" dirty="0">
                        <a:effectLst/>
                        <a:latin typeface="Times New Roman" pitchFamily="18" charset="0"/>
                        <a:ea typeface="Times New Roman"/>
                        <a:cs typeface="Times New Roman" pitchFamily="18" charset="0"/>
                      </a:endParaRPr>
                    </a:p>
                    <a:p>
                      <a:pPr algn="just">
                        <a:lnSpc>
                          <a:spcPct val="150000"/>
                        </a:lnSpc>
                        <a:spcAft>
                          <a:spcPts val="0"/>
                        </a:spcAft>
                      </a:pPr>
                      <a:r>
                        <a:rPr lang="en-GB" sz="1000" b="0" dirty="0">
                          <a:effectLst/>
                          <a:latin typeface="Times New Roman" pitchFamily="18" charset="0"/>
                          <a:ea typeface="Times New Roman"/>
                          <a:cs typeface="Times New Roman" pitchFamily="18" charset="0"/>
                        </a:rPr>
                        <a:t>3.Hand Gesture recognition.</a:t>
                      </a:r>
                      <a:endParaRPr lang="en-IN" sz="1000" b="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This system captures the gestured image and compares it with the predefined images in the database. On finding a match, it outputs the number which the gesture signifying.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edge detection and segmentation algorithms used here are not very efficient when compared to neural networks.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dataset</a:t>
                      </a:r>
                      <a:r>
                        <a:rPr lang="en-GB" sz="1000" baseline="0" dirty="0">
                          <a:effectLst/>
                          <a:latin typeface="Times New Roman" pitchFamily="18" charset="0"/>
                          <a:ea typeface="Times New Roman"/>
                          <a:cs typeface="Times New Roman" pitchFamily="18" charset="0"/>
                        </a:rPr>
                        <a:t> is </a:t>
                      </a:r>
                      <a:r>
                        <a:rPr lang="en-GB" sz="1000" dirty="0">
                          <a:effectLst/>
                          <a:latin typeface="Times New Roman" pitchFamily="18" charset="0"/>
                          <a:ea typeface="Times New Roman"/>
                          <a:cs typeface="Times New Roman" pitchFamily="18" charset="0"/>
                        </a:rPr>
                        <a:t>very small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histogram matching method is not very reliable and can give false output at times.</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1"/>
                  </a:ext>
                </a:extLst>
              </a:tr>
              <a:tr h="1371600">
                <a:tc>
                  <a:txBody>
                    <a:bodyPr/>
                    <a:lstStyle/>
                    <a:p>
                      <a:pPr>
                        <a:spcAft>
                          <a:spcPts val="0"/>
                        </a:spcAft>
                      </a:pPr>
                      <a:r>
                        <a:rPr lang="en-GB" sz="1000" b="1" dirty="0">
                          <a:effectLst/>
                          <a:latin typeface="Times New Roman" pitchFamily="18" charset="0"/>
                          <a:ea typeface="Times New Roman"/>
                          <a:cs typeface="Times New Roman" pitchFamily="18" charset="0"/>
                        </a:rPr>
                        <a:t>5.</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Dnyanada</a:t>
                      </a:r>
                      <a:r>
                        <a:rPr lang="en-GB" sz="1000" dirty="0">
                          <a:effectLst/>
                          <a:latin typeface="Times New Roman" pitchFamily="18" charset="0"/>
                          <a:ea typeface="Times New Roman"/>
                          <a:cs typeface="Times New Roman" pitchFamily="18" charset="0"/>
                        </a:rPr>
                        <a:t> R </a:t>
                      </a:r>
                      <a:r>
                        <a:rPr lang="en-GB" sz="1000" dirty="0" err="1">
                          <a:effectLst/>
                          <a:latin typeface="Times New Roman" pitchFamily="18" charset="0"/>
                          <a:ea typeface="Times New Roman"/>
                          <a:cs typeface="Times New Roman" pitchFamily="18" charset="0"/>
                        </a:rPr>
                        <a:t>Jadhav</a:t>
                      </a:r>
                      <a:r>
                        <a:rPr lang="en-GB" sz="1000" dirty="0">
                          <a:effectLst/>
                          <a:latin typeface="Times New Roman" pitchFamily="18" charset="0"/>
                          <a:ea typeface="Times New Roman"/>
                          <a:cs typeface="Times New Roman" pitchFamily="18" charset="0"/>
                        </a:rPr>
                        <a:t>, L. M. R. J Lobo,</a:t>
                      </a:r>
                      <a:endParaRPr lang="en-IN" sz="1000" dirty="0">
                        <a:effectLst/>
                        <a:latin typeface="Times New Roman" pitchFamily="18" charset="0"/>
                        <a:ea typeface="Times New Roman"/>
                        <a:cs typeface="Times New Roman" pitchFamily="18" charset="0"/>
                      </a:endParaRPr>
                    </a:p>
                    <a:p>
                      <a:pPr algn="just">
                        <a:lnSpc>
                          <a:spcPct val="150000"/>
                        </a:lnSpc>
                        <a:spcAft>
                          <a:spcPts val="1200"/>
                        </a:spcAft>
                      </a:pPr>
                      <a:r>
                        <a:rPr lang="en-GB" sz="1000" b="1" dirty="0">
                          <a:solidFill>
                            <a:srgbClr val="000000"/>
                          </a:solidFill>
                          <a:effectLst/>
                          <a:latin typeface="Times New Roman" pitchFamily="18" charset="0"/>
                          <a:ea typeface="Times New Roman"/>
                          <a:cs typeface="Times New Roman" pitchFamily="18" charset="0"/>
                        </a:rPr>
                        <a:t>Navigation of PowerPoint Using Hand Gestures.</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System architecture consists </a:t>
                      </a:r>
                      <a:r>
                        <a:rPr lang="en-GB" sz="1000" baseline="0" dirty="0">
                          <a:effectLst/>
                          <a:latin typeface="Times New Roman" pitchFamily="18" charset="0"/>
                          <a:ea typeface="Times New Roman"/>
                          <a:cs typeface="Times New Roman" pitchFamily="18" charset="0"/>
                        </a:rPr>
                        <a:t> of</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1.Image acquisition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2.Segmentation of hand region.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3.Distance transform method for gesture recognition.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1.Distance transform method is better in performance than circular profiling method.</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2.The presented gesture recognition system recognizes both static and dynamic gestures.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limitations are:</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1.The number of gestures that are recognized are less.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2.The gestures where not used to control any applications.</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2"/>
                  </a:ext>
                </a:extLst>
              </a:tr>
              <a:tr h="1676400">
                <a:tc>
                  <a:txBody>
                    <a:bodyPr/>
                    <a:lstStyle/>
                    <a:p>
                      <a:pPr>
                        <a:spcAft>
                          <a:spcPts val="0"/>
                        </a:spcAft>
                      </a:pPr>
                      <a:r>
                        <a:rPr lang="en-GB" sz="1000" b="1" dirty="0">
                          <a:effectLst/>
                          <a:latin typeface="Times New Roman" pitchFamily="18" charset="0"/>
                          <a:ea typeface="Times New Roman"/>
                          <a:cs typeface="Times New Roman" pitchFamily="18" charset="0"/>
                        </a:rPr>
                        <a:t>6.</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Ruchi</a:t>
                      </a:r>
                      <a:r>
                        <a:rPr lang="en-GB" sz="1000" dirty="0">
                          <a:effectLst/>
                          <a:latin typeface="Times New Roman" pitchFamily="18" charset="0"/>
                          <a:ea typeface="Times New Roman"/>
                          <a:cs typeface="Times New Roman" pitchFamily="18" charset="0"/>
                        </a:rPr>
                        <a:t> Manish </a:t>
                      </a:r>
                      <a:r>
                        <a:rPr lang="en-GB" sz="1000" dirty="0" err="1">
                          <a:effectLst/>
                          <a:latin typeface="Times New Roman" pitchFamily="18" charset="0"/>
                          <a:ea typeface="Times New Roman"/>
                          <a:cs typeface="Times New Roman" pitchFamily="18" charset="0"/>
                        </a:rPr>
                        <a:t>Gurav</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err="1">
                          <a:effectLst/>
                          <a:latin typeface="Times New Roman" pitchFamily="18" charset="0"/>
                          <a:ea typeface="Times New Roman"/>
                          <a:cs typeface="Times New Roman" pitchFamily="18" charset="0"/>
                        </a:rPr>
                        <a:t>Premanand</a:t>
                      </a:r>
                      <a:r>
                        <a:rPr lang="en-GB" sz="1000" dirty="0">
                          <a:effectLst/>
                          <a:latin typeface="Times New Roman" pitchFamily="18" charset="0"/>
                          <a:ea typeface="Times New Roman"/>
                          <a:cs typeface="Times New Roman" pitchFamily="18" charset="0"/>
                        </a:rPr>
                        <a:t> K. </a:t>
                      </a:r>
                      <a:r>
                        <a:rPr lang="en-GB" sz="1000" dirty="0" err="1">
                          <a:effectLst/>
                          <a:latin typeface="Times New Roman" pitchFamily="18" charset="0"/>
                          <a:ea typeface="Times New Roman"/>
                          <a:cs typeface="Times New Roman" pitchFamily="18" charset="0"/>
                        </a:rPr>
                        <a:t>Kadbe</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p>
                      <a:pPr algn="just">
                        <a:lnSpc>
                          <a:spcPct val="150000"/>
                        </a:lnSpc>
                        <a:spcAft>
                          <a:spcPts val="1200"/>
                        </a:spcAft>
                      </a:pPr>
                      <a:r>
                        <a:rPr lang="en-GB" sz="1000" b="1" dirty="0">
                          <a:solidFill>
                            <a:srgbClr val="000000"/>
                          </a:solidFill>
                          <a:effectLst/>
                          <a:latin typeface="Times New Roman" pitchFamily="18" charset="0"/>
                          <a:ea typeface="Times New Roman"/>
                          <a:cs typeface="Times New Roman" pitchFamily="18" charset="0"/>
                        </a:rPr>
                        <a:t>Real time Finger Tracking and Contour Detection for Gesture Recognition using </a:t>
                      </a:r>
                      <a:r>
                        <a:rPr lang="en-GB" sz="1000" b="1" dirty="0" err="1">
                          <a:solidFill>
                            <a:srgbClr val="000000"/>
                          </a:solidFill>
                          <a:effectLst/>
                          <a:latin typeface="Times New Roman" pitchFamily="18" charset="0"/>
                          <a:ea typeface="Times New Roman"/>
                          <a:cs typeface="Times New Roman" pitchFamily="18" charset="0"/>
                        </a:rPr>
                        <a:t>OpenCV</a:t>
                      </a:r>
                      <a:r>
                        <a:rPr lang="en-GB" sz="1000" b="1" dirty="0">
                          <a:solidFill>
                            <a:srgbClr val="000000"/>
                          </a:solidFill>
                          <a:effectLst/>
                          <a:latin typeface="Times New Roman" pitchFamily="18" charset="0"/>
                          <a:ea typeface="Times New Roman"/>
                          <a:cs typeface="Times New Roman" pitchFamily="18" charset="0"/>
                        </a:rPr>
                        <a:t>.</a:t>
                      </a:r>
                      <a:r>
                        <a:rPr lang="en-IN" sz="100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Algorithms used are: </a:t>
                      </a:r>
                    </a:p>
                    <a:p>
                      <a:pPr algn="just">
                        <a:lnSpc>
                          <a:spcPct val="150000"/>
                        </a:lnSpc>
                        <a:spcAft>
                          <a:spcPts val="0"/>
                        </a:spcAft>
                      </a:pPr>
                      <a:r>
                        <a:rPr lang="en-GB" sz="1000" dirty="0">
                          <a:effectLst/>
                          <a:latin typeface="Times New Roman" pitchFamily="18" charset="0"/>
                          <a:ea typeface="Times New Roman"/>
                          <a:cs typeface="Times New Roman" pitchFamily="18" charset="0"/>
                        </a:rPr>
                        <a:t>1.Viola and jones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2.Convex Hull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 The </a:t>
                      </a:r>
                      <a:r>
                        <a:rPr lang="en-GB" sz="1000" dirty="0" err="1">
                          <a:effectLst/>
                          <a:latin typeface="Times New Roman" pitchFamily="18" charset="0"/>
                          <a:ea typeface="Times New Roman"/>
                          <a:cs typeface="Times New Roman" pitchFamily="18" charset="0"/>
                        </a:rPr>
                        <a:t>AdaBoost</a:t>
                      </a:r>
                      <a:r>
                        <a:rPr lang="en-GB" sz="1000" dirty="0">
                          <a:effectLst/>
                          <a:latin typeface="Times New Roman" pitchFamily="18" charset="0"/>
                          <a:ea typeface="Times New Roman"/>
                          <a:cs typeface="Times New Roman" pitchFamily="18" charset="0"/>
                        </a:rPr>
                        <a:t> based learning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work was accomplished by training a set of feature set which is local contour sequence. The advantage of Local contour sequence is that it is invariant to rotation, translation and Scaling. We have achieved 92% accuracy with Convex Hull and 70% accuracy with </a:t>
                      </a:r>
                      <a:r>
                        <a:rPr lang="en-GB" sz="1000" dirty="0" err="1">
                          <a:effectLst/>
                          <a:latin typeface="Times New Roman" pitchFamily="18" charset="0"/>
                          <a:ea typeface="Times New Roman"/>
                          <a:cs typeface="Times New Roman" pitchFamily="18" charset="0"/>
                        </a:rPr>
                        <a:t>AdaBoost</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It requires two sets of images for classification.</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One is the positive set that contains the required images.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The other is the negative set that contains contradicting images.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3"/>
                  </a:ext>
                </a:extLst>
              </a:tr>
              <a:tr h="1143000">
                <a:tc>
                  <a:txBody>
                    <a:bodyPr/>
                    <a:lstStyle/>
                    <a:p>
                      <a:pPr>
                        <a:spcAft>
                          <a:spcPts val="0"/>
                        </a:spcAft>
                      </a:pPr>
                      <a:r>
                        <a:rPr lang="en-GB" sz="1000" b="1" dirty="0">
                          <a:effectLst/>
                          <a:latin typeface="Times New Roman" pitchFamily="18" charset="0"/>
                          <a:ea typeface="Times New Roman"/>
                          <a:cs typeface="Times New Roman" pitchFamily="18" charset="0"/>
                        </a:rPr>
                        <a:t>7.</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Pei </a:t>
                      </a:r>
                      <a:r>
                        <a:rPr lang="en-GB" sz="1000" dirty="0" err="1">
                          <a:effectLst/>
                          <a:latin typeface="Times New Roman" pitchFamily="18" charset="0"/>
                          <a:ea typeface="Times New Roman"/>
                          <a:cs typeface="Times New Roman" pitchFamily="18" charset="0"/>
                        </a:rPr>
                        <a:t>Xu</a:t>
                      </a:r>
                      <a:r>
                        <a:rPr lang="en-GB" sz="100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A Real-Time</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a:effectLst/>
                          <a:latin typeface="Times New Roman" pitchFamily="18" charset="0"/>
                          <a:ea typeface="Times New Roman"/>
                          <a:cs typeface="Times New Roman" pitchFamily="18" charset="0"/>
                        </a:rPr>
                        <a:t>Hand Gesture Recognition and Human Computer Interaction System.</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system consists of</a:t>
                      </a:r>
                    </a:p>
                    <a:p>
                      <a:pPr algn="just">
                        <a:lnSpc>
                          <a:spcPct val="150000"/>
                        </a:lnSpc>
                        <a:spcAft>
                          <a:spcPts val="0"/>
                        </a:spcAft>
                      </a:pPr>
                      <a:r>
                        <a:rPr lang="en-GB" sz="1000" dirty="0">
                          <a:effectLst/>
                          <a:latin typeface="Times New Roman" pitchFamily="18" charset="0"/>
                          <a:ea typeface="Times New Roman"/>
                          <a:cs typeface="Times New Roman" pitchFamily="18" charset="0"/>
                        </a:rPr>
                        <a:t>1.Hand detection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2.Gesture recognition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3.Human-Computer Interaction (HCI)</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system uses</a:t>
                      </a:r>
                      <a:r>
                        <a:rPr lang="en-GB" sz="1000" baseline="0" dirty="0">
                          <a:effectLst/>
                          <a:latin typeface="Times New Roman" pitchFamily="18" charset="0"/>
                          <a:ea typeface="Times New Roman"/>
                          <a:cs typeface="Times New Roman" pitchFamily="18" charset="0"/>
                        </a:rPr>
                        <a:t> CNN </a:t>
                      </a:r>
                      <a:r>
                        <a:rPr lang="en-GB" sz="1000" dirty="0">
                          <a:effectLst/>
                          <a:latin typeface="Times New Roman" pitchFamily="18" charset="0"/>
                          <a:ea typeface="Times New Roman"/>
                          <a:cs typeface="Times New Roman" pitchFamily="18" charset="0"/>
                        </a:rPr>
                        <a:t>with accuracy rate of 99%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uses only</a:t>
                      </a:r>
                      <a:r>
                        <a:rPr lang="en-GB"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one Monocular camera to capture</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the image.</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system recognizes only static images.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CNN used is not reliable since the number of images </a:t>
                      </a:r>
                      <a:r>
                        <a:rPr lang="en-GB"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used to train and test the classifier is less.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only recognizes a gesture and not a motion.</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8365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10600" cy="5654674"/>
          </a:xfrm>
        </p:spPr>
        <p:txBody>
          <a:bodyPr>
            <a:normAutofit lnSpcReduction="10000"/>
          </a:bodyPr>
          <a:lstStyle/>
          <a:p>
            <a:pPr marL="514350" indent="-514350" algn="just">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Integrated Development Environment (IDE) </a:t>
            </a:r>
          </a:p>
          <a:p>
            <a:pPr algn="just"/>
            <a:r>
              <a:rPr lang="en-IN" sz="1800" b="0" dirty="0">
                <a:latin typeface="Times New Roman" panose="02020603050405020304" pitchFamily="18" charset="0"/>
                <a:cs typeface="Times New Roman" panose="02020603050405020304" pitchFamily="18" charset="0"/>
              </a:rPr>
              <a:t>Anaconda is a free and open-source distribution of the Python and R programming languages for scientific computing (data science, machine learning applications, large-scale data processing, predictive analytics, etc.), that aims to simplify package management and deployment. Package versions are managed by the package management system </a:t>
            </a:r>
            <a:r>
              <a:rPr lang="en-IN" sz="1800" b="0" i="1" dirty="0" err="1">
                <a:latin typeface="Times New Roman" panose="02020603050405020304" pitchFamily="18" charset="0"/>
                <a:cs typeface="Times New Roman" panose="02020603050405020304" pitchFamily="18" charset="0"/>
              </a:rPr>
              <a:t>conda</a:t>
            </a:r>
            <a:r>
              <a:rPr lang="en-IN" sz="1800" b="0" dirty="0">
                <a:latin typeface="Times New Roman" panose="02020603050405020304" pitchFamily="18" charset="0"/>
                <a:cs typeface="Times New Roman" panose="02020603050405020304" pitchFamily="18" charset="0"/>
              </a:rPr>
              <a:t>. </a:t>
            </a:r>
          </a:p>
          <a:p>
            <a:pPr algn="just"/>
            <a:r>
              <a:rPr lang="en-IN" sz="1800" b="0" dirty="0">
                <a:latin typeface="Times New Roman" panose="02020603050405020304" pitchFamily="18" charset="0"/>
                <a:cs typeface="Times New Roman" panose="02020603050405020304" pitchFamily="18" charset="0"/>
              </a:rPr>
              <a:t>Spyder is an open source cross-platform integrated development environment (IDE) for scientific programming in the Python language. Spyder integrates with a number of prominent packages in the scientific Python stack, including NumPy, SciPy, Matplotlib, pandas, </a:t>
            </a:r>
            <a:r>
              <a:rPr lang="en-IN" sz="1800" b="0" dirty="0" err="1">
                <a:latin typeface="Times New Roman" panose="02020603050405020304" pitchFamily="18" charset="0"/>
                <a:cs typeface="Times New Roman" panose="02020603050405020304" pitchFamily="18" charset="0"/>
              </a:rPr>
              <a:t>IPython</a:t>
            </a:r>
            <a:r>
              <a:rPr lang="en-IN" sz="1800" b="0" dirty="0">
                <a:latin typeface="Times New Roman" panose="02020603050405020304" pitchFamily="18" charset="0"/>
                <a:cs typeface="Times New Roman" panose="02020603050405020304" pitchFamily="18" charset="0"/>
              </a:rPr>
              <a:t>, </a:t>
            </a:r>
            <a:r>
              <a:rPr lang="en-IN" sz="1800" b="0" dirty="0" err="1">
                <a:latin typeface="Times New Roman" panose="02020603050405020304" pitchFamily="18" charset="0"/>
                <a:cs typeface="Times New Roman" panose="02020603050405020304" pitchFamily="18" charset="0"/>
              </a:rPr>
              <a:t>SymPyand</a:t>
            </a:r>
            <a:r>
              <a:rPr lang="en-IN" sz="1800" b="0" dirty="0">
                <a:latin typeface="Times New Roman" panose="02020603050405020304" pitchFamily="18" charset="0"/>
                <a:cs typeface="Times New Roman" panose="02020603050405020304" pitchFamily="18" charset="0"/>
              </a:rPr>
              <a:t> </a:t>
            </a:r>
            <a:r>
              <a:rPr lang="en-IN" sz="1800" b="0" dirty="0" err="1">
                <a:latin typeface="Times New Roman" panose="02020603050405020304" pitchFamily="18" charset="0"/>
                <a:cs typeface="Times New Roman" panose="02020603050405020304" pitchFamily="18" charset="0"/>
              </a:rPr>
              <a:t>Cython</a:t>
            </a:r>
            <a:r>
              <a:rPr lang="en-IN" sz="1800" b="0" dirty="0">
                <a:latin typeface="Times New Roman" panose="02020603050405020304" pitchFamily="18" charset="0"/>
                <a:cs typeface="Times New Roman" panose="02020603050405020304" pitchFamily="18" charset="0"/>
              </a:rPr>
              <a:t>, as well as other open source software. </a:t>
            </a:r>
            <a:endParaRPr lang="en-IN" sz="1800" b="0" dirty="0">
              <a:latin typeface="Times New Roman" panose="02020603050405020304" pitchFamily="18" charset="0"/>
              <a:ea typeface="TimesNewRomanPS" charset="0"/>
              <a:cs typeface="Times New Roman" panose="02020603050405020304" pitchFamily="18" charset="0"/>
            </a:endParaRPr>
          </a:p>
          <a:p>
            <a:pPr algn="just"/>
            <a:r>
              <a:rPr lang="en-IN" sz="1800" dirty="0">
                <a:latin typeface="Times New Roman" panose="02020603050405020304" pitchFamily="18" charset="0"/>
                <a:ea typeface="TimesNewRomanPS" charset="0"/>
                <a:cs typeface="Times New Roman" panose="02020603050405020304" pitchFamily="18" charset="0"/>
              </a:rPr>
              <a:t>2. </a:t>
            </a:r>
            <a:r>
              <a:rPr lang="en-IN" sz="1800" dirty="0">
                <a:latin typeface="Times New Roman" panose="02020603050405020304" pitchFamily="18" charset="0"/>
                <a:cs typeface="Times New Roman" panose="02020603050405020304" pitchFamily="18" charset="0"/>
              </a:rPr>
              <a:t>Programming Language, Tools and Data Structures </a:t>
            </a:r>
          </a:p>
          <a:p>
            <a:pPr algn="just"/>
            <a:r>
              <a:rPr lang="en-IN" sz="1800" dirty="0">
                <a:latin typeface="Times New Roman" panose="02020603050405020304" pitchFamily="18" charset="0"/>
                <a:cs typeface="Times New Roman" panose="02020603050405020304" pitchFamily="18" charset="0"/>
              </a:rPr>
              <a:t>Python 3.6 </a:t>
            </a:r>
          </a:p>
          <a:p>
            <a:pPr algn="just">
              <a:lnSpc>
                <a:spcPct val="110000"/>
              </a:lnSpc>
            </a:pPr>
            <a:r>
              <a:rPr lang="en-IN" sz="1800" b="0" dirty="0">
                <a:latin typeface="Times New Roman" panose="02020603050405020304" pitchFamily="18" charset="0"/>
                <a:cs typeface="Times New Roman" panose="02020603050405020304" pitchFamily="18" charset="0"/>
              </a:rPr>
              <a:t>Python is an interpreted, high-level, general purpose programming language. It provides constructs that enable clear programming on both small and large scales. Python is commonly used in artificial intelligence projects with the help of various libraries. As a scripting language with modular architecture, simple syntax and rich text processing tools, Python is often used for natural language processing. </a:t>
            </a:r>
            <a:endParaRPr lang="en-US" sz="1800" dirty="0">
              <a:latin typeface="Times New Roman" panose="02020603050405020304" pitchFamily="18" charset="0"/>
              <a:ea typeface="TimesNewRomanPS" charset="0"/>
              <a:cs typeface="Times New Roman" panose="02020603050405020304" pitchFamily="18" charset="0"/>
            </a:endParaRPr>
          </a:p>
        </p:txBody>
      </p:sp>
      <p:sp>
        <p:nvSpPr>
          <p:cNvPr id="4" name="Footer Placeholder 3"/>
          <p:cNvSpPr>
            <a:spLocks noGrp="1"/>
          </p:cNvSpPr>
          <p:nvPr>
            <p:ph type="ftr" sz="quarter" idx="11"/>
          </p:nvPr>
        </p:nvSpPr>
        <p:spPr>
          <a:xfrm>
            <a:off x="457200" y="6492875"/>
            <a:ext cx="8534400" cy="283845"/>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532177" y="6392759"/>
            <a:ext cx="535623" cy="365125"/>
          </a:xfrm>
        </p:spPr>
        <p:txBody>
          <a:bodyPr/>
          <a:lstStyle/>
          <a:p>
            <a:fld id="{720B46DC-49FD-4C93-A4AB-6D5A9677AF67}" type="slidenum">
              <a:rPr lang="en-US" smtClean="0"/>
              <a:t>12</a:t>
            </a:fld>
            <a:endParaRPr lang="en-US" dirty="0"/>
          </a:p>
        </p:txBody>
      </p:sp>
      <p:pic>
        <p:nvPicPr>
          <p:cNvPr id="6" name="Picture 5">
            <a:extLst>
              <a:ext uri="{FF2B5EF4-FFF2-40B4-BE49-F238E27FC236}">
                <a16:creationId xmlns:a16="http://schemas.microsoft.com/office/drawing/2014/main" xmlns=""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90599" cy="990601"/>
          </a:xfrm>
          <a:prstGeom prst="rect">
            <a:avLst/>
          </a:prstGeom>
        </p:spPr>
      </p:pic>
      <p:sp>
        <p:nvSpPr>
          <p:cNvPr id="8" name="Title 7">
            <a:extLst>
              <a:ext uri="{FF2B5EF4-FFF2-40B4-BE49-F238E27FC236}">
                <a16:creationId xmlns:a16="http://schemas.microsoft.com/office/drawing/2014/main" xmlns="" id="{FA776C9C-315A-4C3C-ADEE-E65F98181DCB}"/>
              </a:ext>
            </a:extLst>
          </p:cNvPr>
          <p:cNvSpPr>
            <a:spLocks noGrp="1"/>
          </p:cNvSpPr>
          <p:nvPr>
            <p:ph type="title"/>
          </p:nvPr>
        </p:nvSpPr>
        <p:spPr>
          <a:xfrm>
            <a:off x="1905000" y="152718"/>
            <a:ext cx="6477000" cy="685482"/>
          </a:xfrm>
        </p:spPr>
        <p:txBody>
          <a:bodyPr>
            <a:normAutofit/>
          </a:bodyPr>
          <a:lstStyle/>
          <a:p>
            <a:r>
              <a:rPr lang="en-US" dirty="0"/>
              <a:t>     IMPLEMENTATION</a:t>
            </a:r>
          </a:p>
        </p:txBody>
      </p:sp>
    </p:spTree>
    <p:extLst>
      <p:ext uri="{BB962C8B-B14F-4D97-AF65-F5344CB8AC3E}">
        <p14:creationId xmlns:p14="http://schemas.microsoft.com/office/powerpoint/2010/main" val="772970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492875"/>
            <a:ext cx="8497956" cy="283845"/>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486139" y="6492875"/>
            <a:ext cx="1315721" cy="365125"/>
          </a:xfrm>
        </p:spPr>
        <p:txBody>
          <a:bodyPr/>
          <a:lstStyle/>
          <a:p>
            <a:fld id="{720B46DC-49FD-4C93-A4AB-6D5A9677AF67}" type="slidenum">
              <a:rPr lang="en-US" smtClean="0"/>
              <a:t>13</a:t>
            </a:fld>
            <a:endParaRPr lang="en-US" dirty="0"/>
          </a:p>
        </p:txBody>
      </p:sp>
      <p:pic>
        <p:nvPicPr>
          <p:cNvPr id="6" name="Picture 5">
            <a:extLst>
              <a:ext uri="{FF2B5EF4-FFF2-40B4-BE49-F238E27FC236}">
                <a16:creationId xmlns:a16="http://schemas.microsoft.com/office/drawing/2014/main" xmlns="" id="{2D5550EF-6CA0-4358-9A3D-2BCE64EB741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3" name="TextBox 2">
            <a:extLst>
              <a:ext uri="{FF2B5EF4-FFF2-40B4-BE49-F238E27FC236}">
                <a16:creationId xmlns:a16="http://schemas.microsoft.com/office/drawing/2014/main" xmlns="" id="{3ABFEB6C-78CA-4024-A634-EEE3B8A0E602}"/>
              </a:ext>
            </a:extLst>
          </p:cNvPr>
          <p:cNvSpPr txBox="1"/>
          <p:nvPr/>
        </p:nvSpPr>
        <p:spPr>
          <a:xfrm>
            <a:off x="175591" y="1060864"/>
            <a:ext cx="8686800" cy="507831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Tools:</a:t>
            </a:r>
          </a:p>
          <a:p>
            <a:endParaRPr lang="en-IN" b="1"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OpenCV: </a:t>
            </a:r>
            <a:r>
              <a:rPr lang="en-IN" dirty="0">
                <a:latin typeface="Times New Roman" panose="02020603050405020304" pitchFamily="18" charset="0"/>
                <a:cs typeface="Times New Roman" panose="02020603050405020304" pitchFamily="18" charset="0"/>
              </a:rPr>
              <a:t>OpenCV (Open Source Computer Vision Library) is an open source computer vision and machine learning software library. OpenCV is a cross-platform library using which we can develop real-time computer vision applications. It mainly focuses on image processing, video capture and analysis including features like face detection and object detection. </a:t>
            </a:r>
          </a:p>
          <a:p>
            <a:pPr algn="just"/>
            <a:r>
              <a:rPr lang="en-IN" b="1" dirty="0">
                <a:latin typeface="Times New Roman" panose="02020603050405020304" pitchFamily="18" charset="0"/>
                <a:cs typeface="Times New Roman" panose="02020603050405020304" pitchFamily="18" charset="0"/>
              </a:rPr>
              <a:t>NumPy: </a:t>
            </a:r>
            <a:r>
              <a:rPr lang="en-IN" dirty="0">
                <a:latin typeface="Times New Roman" panose="02020603050405020304" pitchFamily="18" charset="0"/>
                <a:cs typeface="Times New Roman" panose="02020603050405020304" pitchFamily="18" charset="0"/>
              </a:rPr>
              <a:t>is the fundamental package for scientific computing in Python. It provides routines for fast operations on arrays, including mathematical, logical, selecting, I/O, discrete Fourier transforms, basic linear algebra, basic statistical operations, random simulation and much more. </a:t>
            </a:r>
          </a:p>
          <a:p>
            <a:pPr algn="just"/>
            <a:r>
              <a:rPr lang="en-IN" b="1" dirty="0">
                <a:latin typeface="Times New Roman" panose="02020603050405020304" pitchFamily="18" charset="0"/>
                <a:cs typeface="Times New Roman" panose="02020603050405020304" pitchFamily="18" charset="0"/>
              </a:rPr>
              <a:t>TensorFlow: </a:t>
            </a:r>
            <a:r>
              <a:rPr lang="en-IN" dirty="0">
                <a:latin typeface="Times New Roman" panose="02020603050405020304" pitchFamily="18" charset="0"/>
                <a:cs typeface="Times New Roman" panose="02020603050405020304" pitchFamily="18" charset="0"/>
              </a:rPr>
              <a:t>TensorFlow is a free and open-source software library for dataflow and differentiable programming across a range of tasks. It is a symbolic math library, and is also used for machine learning applications such as neural networks. It is used for both research and production at Google. </a:t>
            </a:r>
          </a:p>
          <a:p>
            <a:pPr algn="just"/>
            <a:r>
              <a:rPr lang="en-IN" b="1" dirty="0" err="1">
                <a:latin typeface="Times New Roman" panose="02020603050405020304" pitchFamily="18" charset="0"/>
                <a:cs typeface="Times New Roman" panose="02020603050405020304" pitchFamily="18" charset="0"/>
              </a:rPr>
              <a:t>PyautoGUI</a:t>
            </a:r>
            <a:r>
              <a:rPr lang="en-IN" b="1"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is cross-platform GUI automation module that works on Python 2 and 3. You can control the mouse and keyboard as well as perform basic image recognition to automate tasks on your computer. </a:t>
            </a:r>
          </a:p>
        </p:txBody>
      </p:sp>
      <p:sp>
        <p:nvSpPr>
          <p:cNvPr id="7" name="Title 7">
            <a:extLst>
              <a:ext uri="{FF2B5EF4-FFF2-40B4-BE49-F238E27FC236}">
                <a16:creationId xmlns:a16="http://schemas.microsoft.com/office/drawing/2014/main" xmlns=""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 (CONTD.)</a:t>
            </a:r>
          </a:p>
        </p:txBody>
      </p:sp>
    </p:spTree>
    <p:extLst>
      <p:ext uri="{BB962C8B-B14F-4D97-AF65-F5344CB8AC3E}">
        <p14:creationId xmlns:p14="http://schemas.microsoft.com/office/powerpoint/2010/main" val="1891252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492875"/>
            <a:ext cx="4800600" cy="283845"/>
          </a:xfrm>
        </p:spPr>
        <p:txBody>
          <a:bodyPr/>
          <a:lstStyle/>
          <a:p>
            <a:r>
              <a:rPr lang="en-US"/>
              <a:t>Hand Gesture Recognition For Human Computer Interaction</a:t>
            </a:r>
          </a:p>
        </p:txBody>
      </p:sp>
      <p:sp>
        <p:nvSpPr>
          <p:cNvPr id="5" name="Slide Number Placeholder 4"/>
          <p:cNvSpPr>
            <a:spLocks noGrp="1"/>
          </p:cNvSpPr>
          <p:nvPr>
            <p:ph type="sldNum" sz="quarter" idx="12"/>
          </p:nvPr>
        </p:nvSpPr>
        <p:spPr>
          <a:xfrm>
            <a:off x="8455975" y="6251575"/>
            <a:ext cx="916623" cy="383222"/>
          </a:xfrm>
        </p:spPr>
        <p:txBody>
          <a:bodyPr/>
          <a:lstStyle/>
          <a:p>
            <a:fld id="{720B46DC-49FD-4C93-A4AB-6D5A9677AF67}" type="slidenum">
              <a:rPr lang="en-US" smtClean="0"/>
              <a:t>14</a:t>
            </a:fld>
            <a:endParaRPr lang="en-US" dirty="0"/>
          </a:p>
        </p:txBody>
      </p:sp>
      <p:pic>
        <p:nvPicPr>
          <p:cNvPr id="6" name="Picture 5">
            <a:extLst>
              <a:ext uri="{FF2B5EF4-FFF2-40B4-BE49-F238E27FC236}">
                <a16:creationId xmlns:a16="http://schemas.microsoft.com/office/drawing/2014/main" xmlns="" id="{2F09FFED-4DCD-406B-85B6-FFBA3D6C81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2" name="TextBox 1">
            <a:extLst>
              <a:ext uri="{FF2B5EF4-FFF2-40B4-BE49-F238E27FC236}">
                <a16:creationId xmlns:a16="http://schemas.microsoft.com/office/drawing/2014/main" xmlns="" id="{0ABEAC11-F649-4EE8-B7EE-9F3EAA41FF43}"/>
              </a:ext>
            </a:extLst>
          </p:cNvPr>
          <p:cNvSpPr txBox="1"/>
          <p:nvPr/>
        </p:nvSpPr>
        <p:spPr>
          <a:xfrm>
            <a:off x="92765" y="1143000"/>
            <a:ext cx="8746435" cy="341632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Structures:</a:t>
            </a:r>
          </a:p>
          <a:p>
            <a:endParaRPr lang="en-IN" b="1"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NumPy arrays: </a:t>
            </a:r>
            <a:r>
              <a:rPr lang="en-IN" dirty="0">
                <a:latin typeface="Times New Roman" panose="02020603050405020304" pitchFamily="18" charset="0"/>
                <a:cs typeface="Times New Roman" panose="02020603050405020304" pitchFamily="18" charset="0"/>
              </a:rPr>
              <a:t>NumPy arrays have a fixed size at creation. Changing the size of an array will create a new array and delete the original. It facilitates advanced mathematical and other types of operations on large numbers of data. Typically, such operations are executed more efficiently and with less code than is possible using Python’s built-in sequences.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Python dictionaries: </a:t>
            </a:r>
            <a:r>
              <a:rPr lang="en-IN" dirty="0">
                <a:latin typeface="Times New Roman" panose="02020603050405020304" pitchFamily="18" charset="0"/>
                <a:cs typeface="Times New Roman" panose="02020603050405020304" pitchFamily="18" charset="0"/>
              </a:rPr>
              <a:t>in Python is an unordered collection of data values, used to store data values as a key value pair.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Python lists: </a:t>
            </a:r>
            <a:r>
              <a:rPr lang="en-IN" dirty="0">
                <a:latin typeface="Times New Roman" panose="02020603050405020304" pitchFamily="18" charset="0"/>
                <a:cs typeface="Times New Roman" panose="02020603050405020304" pitchFamily="18" charset="0"/>
              </a:rPr>
              <a:t>is used to store multiple data at the same time. The list in Python are ordered and have a definite count. The elements in a list are indexed. </a:t>
            </a:r>
            <a:endParaRPr lang="en-IN" b="1" dirty="0">
              <a:latin typeface="Times New Roman" panose="02020603050405020304" pitchFamily="18" charset="0"/>
              <a:cs typeface="Times New Roman" panose="02020603050405020304" pitchFamily="18" charset="0"/>
            </a:endParaRPr>
          </a:p>
        </p:txBody>
      </p:sp>
      <p:sp>
        <p:nvSpPr>
          <p:cNvPr id="7" name="Title 7">
            <a:extLst>
              <a:ext uri="{FF2B5EF4-FFF2-40B4-BE49-F238E27FC236}">
                <a16:creationId xmlns:a16="http://schemas.microsoft.com/office/drawing/2014/main" xmlns=""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dirty="0"/>
              <a:t>     IMPLEMENTATION (CONTD.)</a:t>
            </a:r>
          </a:p>
        </p:txBody>
      </p:sp>
    </p:spTree>
    <p:extLst>
      <p:ext uri="{BB962C8B-B14F-4D97-AF65-F5344CB8AC3E}">
        <p14:creationId xmlns:p14="http://schemas.microsoft.com/office/powerpoint/2010/main" val="726111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0F3A86C-1EB3-41D5-8106-12BF6E8DEF24}"/>
              </a:ext>
            </a:extLst>
          </p:cNvPr>
          <p:cNvSpPr>
            <a:spLocks noGrp="1"/>
          </p:cNvSpPr>
          <p:nvPr>
            <p:ph idx="1"/>
          </p:nvPr>
        </p:nvSpPr>
        <p:spPr>
          <a:xfrm>
            <a:off x="228600" y="990601"/>
            <a:ext cx="8305800" cy="5476874"/>
          </a:xfrm>
        </p:spPr>
        <p:txBody>
          <a:bodyPr/>
          <a:lstStyle/>
          <a:p>
            <a:pPr>
              <a:lnSpc>
                <a:spcPct val="150000"/>
              </a:lnSpc>
            </a:pPr>
            <a:r>
              <a:rPr lang="en-US" sz="1800" dirty="0">
                <a:latin typeface="Times New Roman" panose="02020603050405020304" pitchFamily="18" charset="0"/>
                <a:cs typeface="Times New Roman" panose="02020603050405020304" pitchFamily="18" charset="0"/>
              </a:rPr>
              <a:t>3. Algorithm</a:t>
            </a:r>
            <a:endParaRPr lang="en-IN" b="0" dirty="0"/>
          </a:p>
          <a:p>
            <a:pPr algn="just"/>
            <a:r>
              <a:rPr lang="en-IN" sz="1800" b="0" dirty="0">
                <a:latin typeface="Times New Roman" panose="02020603050405020304" pitchFamily="18" charset="0"/>
                <a:cs typeface="Times New Roman" panose="02020603050405020304" pitchFamily="18" charset="0"/>
              </a:rPr>
              <a:t>• The </a:t>
            </a:r>
            <a:r>
              <a:rPr lang="en-IN" sz="1800" dirty="0">
                <a:latin typeface="Times New Roman" panose="02020603050405020304" pitchFamily="18" charset="0"/>
                <a:cs typeface="Times New Roman" panose="02020603050405020304" pitchFamily="18" charset="0"/>
              </a:rPr>
              <a:t>CNN</a:t>
            </a:r>
            <a:r>
              <a:rPr lang="en-IN" sz="1800" b="0" dirty="0">
                <a:latin typeface="Times New Roman" panose="02020603050405020304" pitchFamily="18" charset="0"/>
                <a:cs typeface="Times New Roman" panose="02020603050405020304" pitchFamily="18" charset="0"/>
              </a:rPr>
              <a:t> is designed using </a:t>
            </a:r>
            <a:r>
              <a:rPr lang="en-IN" sz="1800" dirty="0" err="1">
                <a:latin typeface="Times New Roman" panose="02020603050405020304" pitchFamily="18" charset="0"/>
                <a:cs typeface="Times New Roman" panose="02020603050405020304" pitchFamily="18" charset="0"/>
              </a:rPr>
              <a:t>TensorFlow</a:t>
            </a:r>
            <a:r>
              <a:rPr lang="en-IN" sz="1800" dirty="0">
                <a:latin typeface="Times New Roman" panose="02020603050405020304" pitchFamily="18" charset="0"/>
                <a:cs typeface="Times New Roman" panose="02020603050405020304" pitchFamily="18" charset="0"/>
              </a:rPr>
              <a:t>. </a:t>
            </a:r>
          </a:p>
          <a:p>
            <a:pPr algn="just"/>
            <a:r>
              <a:rPr lang="en-IN" sz="1800" b="0" dirty="0">
                <a:latin typeface="Times New Roman" panose="02020603050405020304" pitchFamily="18" charset="0"/>
                <a:cs typeface="Times New Roman" panose="02020603050405020304" pitchFamily="18" charset="0"/>
              </a:rPr>
              <a:t>• The network contains </a:t>
            </a:r>
            <a:r>
              <a:rPr lang="en-IN" sz="1800" dirty="0">
                <a:latin typeface="Times New Roman" panose="02020603050405020304" pitchFamily="18" charset="0"/>
                <a:cs typeface="Times New Roman" panose="02020603050405020304" pitchFamily="18" charset="0"/>
              </a:rPr>
              <a:t>1 </a:t>
            </a:r>
            <a:r>
              <a:rPr lang="en-IN" sz="1800" b="0" dirty="0">
                <a:latin typeface="Times New Roman" panose="02020603050405020304" pitchFamily="18" charset="0"/>
                <a:cs typeface="Times New Roman" panose="02020603050405020304" pitchFamily="18" charset="0"/>
              </a:rPr>
              <a:t>input layer, </a:t>
            </a:r>
            <a:r>
              <a:rPr lang="en-IN" sz="1800" dirty="0">
                <a:latin typeface="Times New Roman" panose="02020603050405020304" pitchFamily="18" charset="0"/>
                <a:cs typeface="Times New Roman" panose="02020603050405020304" pitchFamily="18" charset="0"/>
              </a:rPr>
              <a:t>7 </a:t>
            </a:r>
            <a:r>
              <a:rPr lang="en-IN" sz="1800" b="0" dirty="0">
                <a:latin typeface="Times New Roman" panose="02020603050405020304" pitchFamily="18" charset="0"/>
                <a:cs typeface="Times New Roman" panose="02020603050405020304" pitchFamily="18" charset="0"/>
              </a:rPr>
              <a:t>hidden convolution layers with </a:t>
            </a:r>
            <a:r>
              <a:rPr lang="en-IN" sz="1800" dirty="0" err="1">
                <a:latin typeface="Times New Roman" panose="02020603050405020304" pitchFamily="18" charset="0"/>
                <a:cs typeface="Times New Roman" panose="02020603050405020304" pitchFamily="18" charset="0"/>
              </a:rPr>
              <a:t>Relu</a:t>
            </a:r>
            <a:r>
              <a:rPr lang="en-IN" sz="1800" dirty="0">
                <a:latin typeface="Times New Roman" panose="02020603050405020304" pitchFamily="18" charset="0"/>
                <a:cs typeface="Times New Roman" panose="02020603050405020304" pitchFamily="18" charset="0"/>
              </a:rPr>
              <a:t> </a:t>
            </a:r>
            <a:r>
              <a:rPr lang="en-IN" sz="1800" b="0" dirty="0">
                <a:latin typeface="Times New Roman" panose="02020603050405020304" pitchFamily="18" charset="0"/>
                <a:cs typeface="Times New Roman" panose="02020603050405020304" pitchFamily="18" charset="0"/>
              </a:rPr>
              <a:t>as the activation function and </a:t>
            </a:r>
            <a:r>
              <a:rPr lang="en-IN" sz="1800" dirty="0">
                <a:latin typeface="Times New Roman" panose="02020603050405020304" pitchFamily="18" charset="0"/>
                <a:cs typeface="Times New Roman" panose="02020603050405020304" pitchFamily="18" charset="0"/>
              </a:rPr>
              <a:t>1 </a:t>
            </a:r>
            <a:r>
              <a:rPr lang="en-IN" sz="1800" b="0" dirty="0">
                <a:latin typeface="Times New Roman" panose="02020603050405020304" pitchFamily="18" charset="0"/>
                <a:cs typeface="Times New Roman" panose="02020603050405020304" pitchFamily="18" charset="0"/>
              </a:rPr>
              <a:t>Fully connected layer. </a:t>
            </a:r>
          </a:p>
          <a:p>
            <a:pPr algn="just"/>
            <a:r>
              <a:rPr lang="en-IN" sz="1800" b="0" dirty="0">
                <a:latin typeface="Times New Roman" panose="02020603050405020304" pitchFamily="18" charset="0"/>
                <a:cs typeface="Times New Roman" panose="02020603050405020304" pitchFamily="18" charset="0"/>
              </a:rPr>
              <a:t>• The model is trained using this network for four gestures. </a:t>
            </a:r>
          </a:p>
          <a:p>
            <a:pPr algn="just"/>
            <a:r>
              <a:rPr lang="en-IN" sz="1800" b="0" dirty="0">
                <a:latin typeface="Times New Roman" panose="02020603050405020304" pitchFamily="18" charset="0"/>
                <a:cs typeface="Times New Roman" panose="02020603050405020304" pitchFamily="18" charset="0"/>
              </a:rPr>
              <a:t>• The gesture is captured using a webcam and is pre-processed. </a:t>
            </a:r>
          </a:p>
          <a:p>
            <a:pPr algn="just"/>
            <a:r>
              <a:rPr lang="en-IN" sz="1800" b="0" dirty="0">
                <a:latin typeface="Times New Roman" panose="02020603050405020304" pitchFamily="18" charset="0"/>
                <a:cs typeface="Times New Roman" panose="02020603050405020304" pitchFamily="18" charset="0"/>
              </a:rPr>
              <a:t>• This gesture is compared to the trained model and a prediction is made. </a:t>
            </a:r>
          </a:p>
          <a:p>
            <a:pPr algn="just"/>
            <a:r>
              <a:rPr lang="en-IN" sz="1800" b="0" dirty="0">
                <a:latin typeface="Times New Roman" panose="02020603050405020304" pitchFamily="18" charset="0"/>
                <a:cs typeface="Times New Roman" panose="02020603050405020304" pitchFamily="18" charset="0"/>
              </a:rPr>
              <a:t>• This prediction is used to perform actions using </a:t>
            </a:r>
            <a:r>
              <a:rPr lang="en-IN" sz="1800" dirty="0" err="1">
                <a:latin typeface="Times New Roman" panose="02020603050405020304" pitchFamily="18" charset="0"/>
                <a:cs typeface="Times New Roman" panose="02020603050405020304" pitchFamily="18" charset="0"/>
              </a:rPr>
              <a:t>PyAutoGUI</a:t>
            </a:r>
            <a:r>
              <a:rPr lang="en-IN" sz="1800" dirty="0">
                <a:latin typeface="Times New Roman" panose="02020603050405020304" pitchFamily="18" charset="0"/>
                <a:cs typeface="Times New Roman" panose="02020603050405020304" pitchFamily="18" charset="0"/>
              </a:rPr>
              <a:t>. </a:t>
            </a:r>
          </a:p>
          <a:p>
            <a:pPr>
              <a:lnSpc>
                <a:spcPct val="150000"/>
              </a:lnSpc>
            </a:pPr>
            <a:endParaRPr lang="en-US" dirty="0"/>
          </a:p>
        </p:txBody>
      </p:sp>
      <p:sp>
        <p:nvSpPr>
          <p:cNvPr id="4" name="Footer Placeholder 3">
            <a:extLst>
              <a:ext uri="{FF2B5EF4-FFF2-40B4-BE49-F238E27FC236}">
                <a16:creationId xmlns:a16="http://schemas.microsoft.com/office/drawing/2014/main" xmlns="" id="{44CB6CF9-FCF4-4E1D-A207-0F494E78B910}"/>
              </a:ext>
            </a:extLst>
          </p:cNvPr>
          <p:cNvSpPr>
            <a:spLocks noGrp="1"/>
          </p:cNvSpPr>
          <p:nvPr>
            <p:ph type="ftr" sz="quarter" idx="11"/>
          </p:nvPr>
        </p:nvSpPr>
        <p:spPr>
          <a:xfrm>
            <a:off x="228600" y="6467475"/>
            <a:ext cx="3886200" cy="3651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xmlns="" id="{2F62E5B9-5FCC-4C82-96CE-83C41611039E}"/>
              </a:ext>
            </a:extLst>
          </p:cNvPr>
          <p:cNvSpPr>
            <a:spLocks noGrp="1"/>
          </p:cNvSpPr>
          <p:nvPr>
            <p:ph type="sldNum" sz="quarter" idx="12"/>
          </p:nvPr>
        </p:nvSpPr>
        <p:spPr>
          <a:xfrm>
            <a:off x="8534400" y="6492875"/>
            <a:ext cx="1315721" cy="365125"/>
          </a:xfrm>
        </p:spPr>
        <p:txBody>
          <a:bodyPr/>
          <a:lstStyle/>
          <a:p>
            <a:fld id="{720B46DC-49FD-4C93-A4AB-6D5A9677AF67}" type="slidenum">
              <a:rPr lang="en-US" smtClean="0"/>
              <a:t>15</a:t>
            </a:fld>
            <a:endParaRPr lang="en-US" dirty="0"/>
          </a:p>
        </p:txBody>
      </p:sp>
      <p:pic>
        <p:nvPicPr>
          <p:cNvPr id="6" name="Picture 5">
            <a:extLst>
              <a:ext uri="{FF2B5EF4-FFF2-40B4-BE49-F238E27FC236}">
                <a16:creationId xmlns:a16="http://schemas.microsoft.com/office/drawing/2014/main" xmlns="" id="{AE9B3024-C87A-4C51-8B1D-CB68FD4AFA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7" name="Title 7">
            <a:extLst>
              <a:ext uri="{FF2B5EF4-FFF2-40B4-BE49-F238E27FC236}">
                <a16:creationId xmlns:a16="http://schemas.microsoft.com/office/drawing/2014/main" xmlns=""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 (CONTD.)</a:t>
            </a:r>
          </a:p>
        </p:txBody>
      </p:sp>
    </p:spTree>
    <p:extLst>
      <p:ext uri="{BB962C8B-B14F-4D97-AF65-F5344CB8AC3E}">
        <p14:creationId xmlns:p14="http://schemas.microsoft.com/office/powerpoint/2010/main" val="4024340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F0BD98C-C141-410B-8C45-096C01FA1F81}"/>
              </a:ext>
            </a:extLst>
          </p:cNvPr>
          <p:cNvSpPr>
            <a:spLocks noGrp="1"/>
          </p:cNvSpPr>
          <p:nvPr>
            <p:ph type="ftr" sz="quarter" idx="11"/>
          </p:nvPr>
        </p:nvSpPr>
        <p:spPr>
          <a:xfrm>
            <a:off x="457200" y="6492875"/>
            <a:ext cx="57150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5DE59ABC-7F8B-48B5-8BD8-5DA15A222CDC}"/>
              </a:ext>
            </a:extLst>
          </p:cNvPr>
          <p:cNvSpPr>
            <a:spLocks noGrp="1"/>
          </p:cNvSpPr>
          <p:nvPr>
            <p:ph type="sldNum" sz="quarter" idx="12"/>
          </p:nvPr>
        </p:nvSpPr>
        <p:spPr>
          <a:xfrm>
            <a:off x="8486139" y="6182815"/>
            <a:ext cx="1315721" cy="365125"/>
          </a:xfrm>
        </p:spPr>
        <p:txBody>
          <a:bodyPr/>
          <a:lstStyle/>
          <a:p>
            <a:fld id="{720B46DC-49FD-4C93-A4AB-6D5A9677AF67}" type="slidenum">
              <a:rPr lang="en-US" smtClean="0"/>
              <a:t>16</a:t>
            </a:fld>
            <a:endParaRPr lang="en-US" dirty="0"/>
          </a:p>
        </p:txBody>
      </p:sp>
      <p:pic>
        <p:nvPicPr>
          <p:cNvPr id="4" name="Picture 3">
            <a:extLst>
              <a:ext uri="{FF2B5EF4-FFF2-40B4-BE49-F238E27FC236}">
                <a16:creationId xmlns:a16="http://schemas.microsoft.com/office/drawing/2014/main" xmlns="" id="{94F933CF-F948-4B3F-B5A4-07876CEAA64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8" name="TextBox 7">
            <a:extLst>
              <a:ext uri="{FF2B5EF4-FFF2-40B4-BE49-F238E27FC236}">
                <a16:creationId xmlns:a16="http://schemas.microsoft.com/office/drawing/2014/main" xmlns="" id="{0C4F5FAF-ADA0-4F5D-9362-1CB8BAB8720E}"/>
              </a:ext>
            </a:extLst>
          </p:cNvPr>
          <p:cNvSpPr txBox="1"/>
          <p:nvPr/>
        </p:nvSpPr>
        <p:spPr>
          <a:xfrm>
            <a:off x="228599" y="1219200"/>
            <a:ext cx="8474075" cy="507831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4. Functions</a:t>
            </a:r>
          </a:p>
          <a:p>
            <a:endParaRPr lang="en-IN" dirty="0"/>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resizeImage</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s used in order to resize the images so that it can be fed into the Convolution Neural Network designed using </a:t>
            </a:r>
            <a:r>
              <a:rPr lang="en-IN" dirty="0" err="1">
                <a:latin typeface="Times New Roman" panose="02020603050405020304" pitchFamily="18" charset="0"/>
                <a:cs typeface="Times New Roman" panose="02020603050405020304" pitchFamily="18" charset="0"/>
              </a:rPr>
              <a:t>tensorflow</a:t>
            </a:r>
            <a:r>
              <a:rPr lang="en-IN" dirty="0">
                <a:latin typeface="Times New Roman" panose="02020603050405020304" pitchFamily="18" charset="0"/>
                <a:cs typeface="Times New Roman" panose="02020603050405020304" pitchFamily="18" charset="0"/>
              </a:rPr>
              <a:t>. The network accepts 89 x 100 dimensional image.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run_avg</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initialize the background. The weighted average is computed, accumulated and the background is updated.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segment():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absolute difference between the background and current frame is computed. This difference is used to calculate the threshold in order to get the foreground. The contours in this </a:t>
            </a:r>
            <a:r>
              <a:rPr lang="en-IN" dirty="0" err="1">
                <a:latin typeface="Times New Roman" panose="02020603050405020304" pitchFamily="18" charset="0"/>
                <a:cs typeface="Times New Roman" panose="02020603050405020304" pitchFamily="18" charset="0"/>
              </a:rPr>
              <a:t>thresholded</a:t>
            </a:r>
            <a:r>
              <a:rPr lang="en-IN" dirty="0">
                <a:latin typeface="Times New Roman" panose="02020603050405020304" pitchFamily="18" charset="0"/>
                <a:cs typeface="Times New Roman" panose="02020603050405020304" pitchFamily="18" charset="0"/>
              </a:rPr>
              <a:t> image are computed and the contour area is calculated. Based on the contour area, the maximum contour area is found and this is recognized as the hand. </a:t>
            </a:r>
          </a:p>
          <a:p>
            <a:pPr marL="285750" indent="-285750" algn="just">
              <a:buFont typeface="Wingdings" panose="05000000000000000000" pitchFamily="2" charset="2"/>
              <a:buChar char="Ø"/>
            </a:pPr>
            <a:r>
              <a:rPr lang="en-IN" b="1" dirty="0" err="1">
                <a:latin typeface="Times New Roman" panose="02020603050405020304" pitchFamily="18" charset="0"/>
                <a:cs typeface="Times New Roman" panose="02020603050405020304" pitchFamily="18" charset="0"/>
              </a:rPr>
              <a:t>getPredictedClass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make the prediction based on the gesture captured in the frame. The prediction is made by using the model that is loaded from the </a:t>
            </a:r>
            <a:r>
              <a:rPr lang="en-IN" dirty="0" err="1">
                <a:latin typeface="Times New Roman" panose="02020603050405020304" pitchFamily="18" charset="0"/>
                <a:cs typeface="Times New Roman" panose="02020603050405020304" pitchFamily="18" charset="0"/>
              </a:rPr>
              <a:t>ModelTrainer</a:t>
            </a:r>
            <a:r>
              <a:rPr lang="en-IN" dirty="0">
                <a:latin typeface="Times New Roman" panose="02020603050405020304" pitchFamily="18" charset="0"/>
                <a:cs typeface="Times New Roman" panose="02020603050405020304" pitchFamily="18" charset="0"/>
              </a:rPr>
              <a:t> file. The predicted class and the confidence are returned as a tuple. </a:t>
            </a:r>
          </a:p>
        </p:txBody>
      </p:sp>
      <p:sp>
        <p:nvSpPr>
          <p:cNvPr id="6" name="Title 7">
            <a:extLst>
              <a:ext uri="{FF2B5EF4-FFF2-40B4-BE49-F238E27FC236}">
                <a16:creationId xmlns:a16="http://schemas.microsoft.com/office/drawing/2014/main" xmlns=""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356733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E35A01-FCB5-4558-8FE2-0589A98F7886}"/>
              </a:ext>
            </a:extLst>
          </p:cNvPr>
          <p:cNvSpPr>
            <a:spLocks noGrp="1"/>
          </p:cNvSpPr>
          <p:nvPr>
            <p:ph type="ftr" sz="quarter" idx="11"/>
          </p:nvPr>
        </p:nvSpPr>
        <p:spPr>
          <a:xfrm>
            <a:off x="457200" y="6492875"/>
            <a:ext cx="56388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A6501D45-E3BD-4937-AA0D-881BC84687F5}"/>
              </a:ext>
            </a:extLst>
          </p:cNvPr>
          <p:cNvSpPr>
            <a:spLocks noGrp="1"/>
          </p:cNvSpPr>
          <p:nvPr>
            <p:ph type="sldNum" sz="quarter" idx="12"/>
          </p:nvPr>
        </p:nvSpPr>
        <p:spPr>
          <a:xfrm>
            <a:off x="8486139" y="6419750"/>
            <a:ext cx="1315721" cy="365125"/>
          </a:xfrm>
        </p:spPr>
        <p:txBody>
          <a:bodyPr/>
          <a:lstStyle/>
          <a:p>
            <a:fld id="{720B46DC-49FD-4C93-A4AB-6D5A9677AF67}" type="slidenum">
              <a:rPr lang="en-US" smtClean="0"/>
              <a:t>17</a:t>
            </a:fld>
            <a:endParaRPr lang="en-US" dirty="0"/>
          </a:p>
        </p:txBody>
      </p:sp>
      <p:pic>
        <p:nvPicPr>
          <p:cNvPr id="4" name="Picture 3">
            <a:extLst>
              <a:ext uri="{FF2B5EF4-FFF2-40B4-BE49-F238E27FC236}">
                <a16:creationId xmlns:a16="http://schemas.microsoft.com/office/drawing/2014/main" xmlns="" id="{ADFE2E03-7FCD-4A47-8C55-B62734F549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xmlns="" id="{05E584A9-432A-41AD-A63F-3C86B29371E3}"/>
              </a:ext>
            </a:extLst>
          </p:cNvPr>
          <p:cNvSpPr txBox="1"/>
          <p:nvPr/>
        </p:nvSpPr>
        <p:spPr>
          <a:xfrm>
            <a:off x="92765" y="1219200"/>
            <a:ext cx="8609910"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IN" b="1" dirty="0" err="1">
                <a:latin typeface="Times New Roman" panose="02020603050405020304" pitchFamily="18" charset="0"/>
                <a:cs typeface="Times New Roman" panose="02020603050405020304" pitchFamily="18" charset="0"/>
              </a:rPr>
              <a:t>showStatistics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display a window to show the predicted gesture along with the confidence with which the gesture is predicted as a percentage.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main():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is the main function which calls the other functions and runs the program.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5. Walkthrough of the project </a:t>
            </a:r>
          </a:p>
          <a:p>
            <a:pPr algn="just"/>
            <a:endParaRPr lang="en-IN" dirty="0"/>
          </a:p>
          <a:p>
            <a:pPr algn="just"/>
            <a:r>
              <a:rPr lang="en-IN" b="1" dirty="0" err="1">
                <a:latin typeface="Times New Roman" panose="02020603050405020304" pitchFamily="18" charset="0"/>
                <a:cs typeface="Times New Roman" panose="02020603050405020304" pitchFamily="18" charset="0"/>
              </a:rPr>
              <a:t>i</a:t>
            </a:r>
            <a:r>
              <a:rPr lang="en-IN" b="1" dirty="0">
                <a:latin typeface="Times New Roman" panose="02020603050405020304" pitchFamily="18" charset="0"/>
                <a:cs typeface="Times New Roman" panose="02020603050405020304" pitchFamily="18" charset="0"/>
              </a:rPr>
              <a:t>. Generation of dataset: </a:t>
            </a:r>
          </a:p>
          <a:p>
            <a:pPr algn="just"/>
            <a:r>
              <a:rPr lang="en-IN" dirty="0">
                <a:latin typeface="Times New Roman" panose="02020603050405020304" pitchFamily="18" charset="0"/>
                <a:cs typeface="Times New Roman" panose="02020603050405020304" pitchFamily="18" charset="0"/>
              </a:rPr>
              <a:t>The dataset is generated by running the PalmTrack.py file. On running this file, a window is opened for capturing the gesture being shown. The background is subtracted and the Region Of Interest (ROI) is converted to grayscale and blurred. </a:t>
            </a:r>
          </a:p>
          <a:p>
            <a:pPr algn="just"/>
            <a:r>
              <a:rPr lang="en-IN" dirty="0">
                <a:latin typeface="Times New Roman" panose="02020603050405020304" pitchFamily="18" charset="0"/>
                <a:cs typeface="Times New Roman" panose="02020603050405020304" pitchFamily="18" charset="0"/>
              </a:rPr>
              <a:t>On pressing ‘s’, the window starts capturing the images of the gesture being shown. For each gesture there are two folders being created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training-set and test-set. A set of 1000 images are captured for the training-set and a set of 100 images are captured for the test-set. </a:t>
            </a:r>
            <a:endParaRPr lang="en-IN" dirty="0"/>
          </a:p>
          <a:p>
            <a:pPr algn="just"/>
            <a:r>
              <a:rPr lang="en-IN" b="1" dirty="0">
                <a:latin typeface="Times New Roman" panose="02020603050405020304" pitchFamily="18" charset="0"/>
                <a:cs typeface="Times New Roman" panose="02020603050405020304" pitchFamily="18" charset="0"/>
              </a:rPr>
              <a:t>ii. Resizing of Images: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resizeImage</a:t>
            </a:r>
            <a:r>
              <a:rPr lang="en-IN" dirty="0">
                <a:latin typeface="Times New Roman" panose="02020603050405020304" pitchFamily="18" charset="0"/>
                <a:cs typeface="Times New Roman" panose="02020603050405020304" pitchFamily="18" charset="0"/>
              </a:rPr>
              <a:t>() function resizes the images in the dataset suitably in order to feed it into the neural network. The network accepts only images of size 89*100 pixels. </a:t>
            </a:r>
            <a:endParaRPr lang="en-IN" b="1" dirty="0">
              <a:latin typeface="Times New Roman" panose="02020603050405020304" pitchFamily="18" charset="0"/>
              <a:cs typeface="Times New Roman" panose="02020603050405020304" pitchFamily="18" charset="0"/>
            </a:endParaRPr>
          </a:p>
        </p:txBody>
      </p:sp>
      <p:sp>
        <p:nvSpPr>
          <p:cNvPr id="6" name="Title 7">
            <a:extLst>
              <a:ext uri="{FF2B5EF4-FFF2-40B4-BE49-F238E27FC236}">
                <a16:creationId xmlns:a16="http://schemas.microsoft.com/office/drawing/2014/main" xmlns=""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390645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F45B4AC-E343-4613-964F-44E55CA3C118}"/>
              </a:ext>
            </a:extLst>
          </p:cNvPr>
          <p:cNvSpPr>
            <a:spLocks noGrp="1"/>
          </p:cNvSpPr>
          <p:nvPr>
            <p:ph type="ftr" sz="quarter" idx="11"/>
          </p:nvPr>
        </p:nvSpPr>
        <p:spPr>
          <a:xfrm>
            <a:off x="457200" y="6492875"/>
            <a:ext cx="48768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1209D2D6-4F52-4F21-B8DE-B3D9AF30E7AB}"/>
              </a:ext>
            </a:extLst>
          </p:cNvPr>
          <p:cNvSpPr>
            <a:spLocks noGrp="1"/>
          </p:cNvSpPr>
          <p:nvPr>
            <p:ph type="sldNum" sz="quarter" idx="12"/>
          </p:nvPr>
        </p:nvSpPr>
        <p:spPr>
          <a:xfrm>
            <a:off x="8382000" y="6452234"/>
            <a:ext cx="1315721" cy="365125"/>
          </a:xfrm>
        </p:spPr>
        <p:txBody>
          <a:bodyPr/>
          <a:lstStyle/>
          <a:p>
            <a:fld id="{720B46DC-49FD-4C93-A4AB-6D5A9677AF67}" type="slidenum">
              <a:rPr lang="en-US" smtClean="0"/>
              <a:t>18</a:t>
            </a:fld>
            <a:endParaRPr lang="en-US" dirty="0"/>
          </a:p>
        </p:txBody>
      </p:sp>
      <p:pic>
        <p:nvPicPr>
          <p:cNvPr id="4" name="Picture 3">
            <a:extLst>
              <a:ext uri="{FF2B5EF4-FFF2-40B4-BE49-F238E27FC236}">
                <a16:creationId xmlns:a16="http://schemas.microsoft.com/office/drawing/2014/main" xmlns="" id="{AD594C4D-C98B-4DCB-BCAC-0F0A69B386C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xmlns="" id="{77C55350-BE6A-4377-AFEF-FCAFA6D1E6B1}"/>
              </a:ext>
            </a:extLst>
          </p:cNvPr>
          <p:cNvSpPr txBox="1"/>
          <p:nvPr/>
        </p:nvSpPr>
        <p:spPr>
          <a:xfrm>
            <a:off x="92765" y="1143000"/>
            <a:ext cx="8393374" cy="4524315"/>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iii. Training the model using Convolutional Neural Network (CNN):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CNN is designed using </a:t>
            </a:r>
            <a:r>
              <a:rPr lang="en-IN" dirty="0" err="1">
                <a:latin typeface="Times New Roman" panose="02020603050405020304" pitchFamily="18" charset="0"/>
                <a:cs typeface="Times New Roman" panose="02020603050405020304" pitchFamily="18" charset="0"/>
              </a:rPr>
              <a:t>tensorflow</a:t>
            </a:r>
            <a:r>
              <a:rPr lang="en-IN" dirty="0">
                <a:latin typeface="Times New Roman" panose="02020603050405020304" pitchFamily="18" charset="0"/>
                <a:cs typeface="Times New Roman" panose="02020603050405020304" pitchFamily="18" charset="0"/>
              </a:rPr>
              <a:t>. Once the dataset is prepared, it is fed into this network for training. The network contains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input layer, </a:t>
            </a:r>
            <a:r>
              <a:rPr lang="en-IN" b="1" dirty="0">
                <a:latin typeface="Times New Roman" panose="02020603050405020304" pitchFamily="18" charset="0"/>
                <a:cs typeface="Times New Roman" panose="02020603050405020304" pitchFamily="18" charset="0"/>
              </a:rPr>
              <a:t>7 </a:t>
            </a:r>
            <a:r>
              <a:rPr lang="en-IN" dirty="0">
                <a:latin typeface="Times New Roman" panose="02020603050405020304" pitchFamily="18" charset="0"/>
                <a:cs typeface="Times New Roman" panose="02020603050405020304" pitchFamily="18" charset="0"/>
              </a:rPr>
              <a:t>hidden convolution layers with </a:t>
            </a:r>
            <a:r>
              <a:rPr lang="en-IN" b="1" dirty="0" err="1">
                <a:latin typeface="Times New Roman" panose="02020603050405020304" pitchFamily="18" charset="0"/>
                <a:cs typeface="Times New Roman" panose="02020603050405020304" pitchFamily="18" charset="0"/>
              </a:rPr>
              <a:t>Relu</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as the activation function and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Fully connected layer. It is trained across </a:t>
            </a:r>
            <a:r>
              <a:rPr lang="en-IN" b="1" dirty="0">
                <a:latin typeface="Times New Roman" panose="02020603050405020304" pitchFamily="18" charset="0"/>
                <a:cs typeface="Times New Roman" panose="02020603050405020304" pitchFamily="18" charset="0"/>
              </a:rPr>
              <a:t>50 </a:t>
            </a:r>
            <a:r>
              <a:rPr lang="en-IN" dirty="0">
                <a:latin typeface="Times New Roman" panose="02020603050405020304" pitchFamily="18" charset="0"/>
                <a:cs typeface="Times New Roman" panose="02020603050405020304" pitchFamily="18" charset="0"/>
              </a:rPr>
              <a:t>iterations with a batch size of </a:t>
            </a:r>
            <a:r>
              <a:rPr lang="en-IN" b="1" dirty="0">
                <a:latin typeface="Times New Roman" panose="02020603050405020304" pitchFamily="18" charset="0"/>
                <a:cs typeface="Times New Roman" panose="02020603050405020304" pitchFamily="18" charset="0"/>
              </a:rPr>
              <a:t>64</a:t>
            </a:r>
            <a:r>
              <a:rPr lang="en-IN" dirty="0">
                <a:latin typeface="Times New Roman" panose="02020603050405020304" pitchFamily="18" charset="0"/>
                <a:cs typeface="Times New Roman" panose="02020603050405020304" pitchFamily="18" charset="0"/>
              </a:rPr>
              <a:t>. The model achieves an accuracy of </a:t>
            </a:r>
            <a:r>
              <a:rPr lang="en-IN" b="1" dirty="0">
                <a:latin typeface="Times New Roman" panose="02020603050405020304" pitchFamily="18" charset="0"/>
                <a:cs typeface="Times New Roman" panose="02020603050405020304" pitchFamily="18" charset="0"/>
              </a:rPr>
              <a:t>99.94% </a:t>
            </a:r>
            <a:r>
              <a:rPr lang="en-IN" dirty="0">
                <a:latin typeface="Times New Roman" panose="02020603050405020304" pitchFamily="18" charset="0"/>
                <a:cs typeface="Times New Roman" panose="02020603050405020304" pitchFamily="18" charset="0"/>
              </a:rPr>
              <a:t>on the training dataset and </a:t>
            </a:r>
            <a:r>
              <a:rPr lang="en-IN" b="1" dirty="0">
                <a:latin typeface="Times New Roman" panose="02020603050405020304" pitchFamily="18" charset="0"/>
                <a:cs typeface="Times New Roman" panose="02020603050405020304" pitchFamily="18" charset="0"/>
              </a:rPr>
              <a:t>92</a:t>
            </a:r>
            <a:r>
              <a:rPr lang="en-IN" dirty="0">
                <a:latin typeface="Times New Roman" panose="02020603050405020304" pitchFamily="18" charset="0"/>
                <a:cs typeface="Times New Roman" panose="02020603050405020304" pitchFamily="18" charset="0"/>
              </a:rPr>
              <a:t>% on test dataset. The ratio of training set to validation set is </a:t>
            </a:r>
          </a:p>
          <a:p>
            <a:pPr algn="just"/>
            <a:r>
              <a:rPr lang="en-IN" b="1" dirty="0">
                <a:latin typeface="Times New Roman" panose="02020603050405020304" pitchFamily="18" charset="0"/>
                <a:cs typeface="Times New Roman" panose="02020603050405020304" pitchFamily="18" charset="0"/>
              </a:rPr>
              <a:t>1000 : 100</a:t>
            </a:r>
            <a:r>
              <a:rPr lang="en-IN" dirty="0">
                <a:latin typeface="Times New Roman" panose="02020603050405020304" pitchFamily="18" charset="0"/>
                <a:cs typeface="Times New Roman" panose="02020603050405020304" pitchFamily="18" charset="0"/>
              </a:rPr>
              <a:t>. Once the model is trained, it is saved as a </a:t>
            </a:r>
            <a:r>
              <a:rPr lang="en-IN" dirty="0" err="1">
                <a:latin typeface="Times New Roman" panose="02020603050405020304" pitchFamily="18" charset="0"/>
                <a:cs typeface="Times New Roman" panose="02020603050405020304" pitchFamily="18" charset="0"/>
              </a:rPr>
              <a:t>tfl</a:t>
            </a:r>
            <a:r>
              <a:rPr lang="en-IN" dirty="0">
                <a:latin typeface="Times New Roman" panose="02020603050405020304" pitchFamily="18" charset="0"/>
                <a:cs typeface="Times New Roman" panose="02020603050405020304" pitchFamily="18" charset="0"/>
              </a:rPr>
              <a:t> file. This file is loaded at run time and used to predict the gesture. </a:t>
            </a:r>
          </a:p>
          <a:p>
            <a:endParaRPr lang="en-IN" dirty="0"/>
          </a:p>
          <a:p>
            <a:pPr algn="just"/>
            <a:r>
              <a:rPr lang="en-IN" b="1" dirty="0">
                <a:latin typeface="Times New Roman" panose="02020603050405020304" pitchFamily="18" charset="0"/>
                <a:cs typeface="Times New Roman" panose="02020603050405020304" pitchFamily="18" charset="0"/>
              </a:rPr>
              <a:t>iv. Running the Project: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Running the run.py file opens up your webcam and takes continuous frames of your hand image and then predicts the class of your hand gesture in </a:t>
            </a:r>
            <a:r>
              <a:rPr lang="en-IN" dirty="0" err="1">
                <a:latin typeface="Times New Roman" panose="02020603050405020304" pitchFamily="18" charset="0"/>
                <a:cs typeface="Times New Roman" panose="02020603050405020304" pitchFamily="18" charset="0"/>
              </a:rPr>
              <a:t>realtime</a:t>
            </a:r>
            <a:r>
              <a:rPr lang="en-IN" dirty="0">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On running the project, there are 3 windows that open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the </a:t>
            </a:r>
            <a:r>
              <a:rPr lang="en-IN" dirty="0" err="1">
                <a:latin typeface="Times New Roman" panose="02020603050405020304" pitchFamily="18" charset="0"/>
                <a:cs typeface="Times New Roman" panose="02020603050405020304" pitchFamily="18" charset="0"/>
              </a:rPr>
              <a:t>thresholded</a:t>
            </a:r>
            <a:r>
              <a:rPr lang="en-IN" dirty="0">
                <a:latin typeface="Times New Roman" panose="02020603050405020304" pitchFamily="18" charset="0"/>
                <a:cs typeface="Times New Roman" panose="02020603050405020304" pitchFamily="18" charset="0"/>
              </a:rPr>
              <a:t> window displaying the captured frames after background subtraction, the video feed displaying the frame with a green rectangle indicating the region of interest (</a:t>
            </a:r>
            <a:r>
              <a:rPr lang="en-IN" dirty="0" err="1">
                <a:latin typeface="Times New Roman" panose="02020603050405020304" pitchFamily="18" charset="0"/>
                <a:cs typeface="Times New Roman" panose="02020603050405020304" pitchFamily="18" charset="0"/>
              </a:rPr>
              <a:t>roi</a:t>
            </a:r>
            <a:r>
              <a:rPr lang="en-IN" dirty="0">
                <a:latin typeface="Times New Roman" panose="02020603050405020304" pitchFamily="18" charset="0"/>
                <a:cs typeface="Times New Roman" panose="02020603050405020304" pitchFamily="18" charset="0"/>
              </a:rPr>
              <a:t>) and the Statistics window to display the name of the predicted gesture and the confidence level. </a:t>
            </a:r>
          </a:p>
        </p:txBody>
      </p:sp>
      <p:sp>
        <p:nvSpPr>
          <p:cNvPr id="6" name="Title 7">
            <a:extLst>
              <a:ext uri="{FF2B5EF4-FFF2-40B4-BE49-F238E27FC236}">
                <a16:creationId xmlns:a16="http://schemas.microsoft.com/office/drawing/2014/main" xmlns=""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13427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EBA874E-5E34-4EFE-9246-3B24359B1D67}"/>
              </a:ext>
            </a:extLst>
          </p:cNvPr>
          <p:cNvSpPr>
            <a:spLocks noGrp="1"/>
          </p:cNvSpPr>
          <p:nvPr>
            <p:ph type="ftr" sz="quarter" idx="11"/>
          </p:nvPr>
        </p:nvSpPr>
        <p:spPr>
          <a:xfrm>
            <a:off x="457200" y="6492875"/>
            <a:ext cx="57912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989DB9DF-AC7D-48C0-BD46-FC938058A5BF}"/>
              </a:ext>
            </a:extLst>
          </p:cNvPr>
          <p:cNvSpPr>
            <a:spLocks noGrp="1"/>
          </p:cNvSpPr>
          <p:nvPr>
            <p:ph type="sldNum" sz="quarter" idx="12"/>
          </p:nvPr>
        </p:nvSpPr>
        <p:spPr>
          <a:xfrm>
            <a:off x="8486139" y="6506574"/>
            <a:ext cx="1315721" cy="365125"/>
          </a:xfrm>
        </p:spPr>
        <p:txBody>
          <a:bodyPr/>
          <a:lstStyle/>
          <a:p>
            <a:fld id="{720B46DC-49FD-4C93-A4AB-6D5A9677AF67}" type="slidenum">
              <a:rPr lang="en-US" smtClean="0"/>
              <a:t>19</a:t>
            </a:fld>
            <a:endParaRPr lang="en-US" dirty="0"/>
          </a:p>
        </p:txBody>
      </p:sp>
      <p:pic>
        <p:nvPicPr>
          <p:cNvPr id="4" name="Picture 3">
            <a:extLst>
              <a:ext uri="{FF2B5EF4-FFF2-40B4-BE49-F238E27FC236}">
                <a16:creationId xmlns:a16="http://schemas.microsoft.com/office/drawing/2014/main" xmlns="" id="{E9E0FE56-B5F1-474B-ADD4-57DF453BCE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xmlns="" id="{9FD33A9A-8B64-4F58-BECA-7B50743EFE49}"/>
              </a:ext>
            </a:extLst>
          </p:cNvPr>
          <p:cNvSpPr txBox="1"/>
          <p:nvPr/>
        </p:nvSpPr>
        <p:spPr>
          <a:xfrm>
            <a:off x="92765" y="1066800"/>
            <a:ext cx="8594035" cy="286232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gestures indicate the following: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Palm is used for performing zoom in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Fist is used for performing zoom out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Swing is used for performing turning right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Peace is used for performing turning left operation at runtime.</a:t>
            </a:r>
          </a:p>
          <a:p>
            <a:pPr algn="just"/>
            <a:r>
              <a:rPr lang="en-IN" dirty="0">
                <a:latin typeface="Times New Roman" panose="02020603050405020304" pitchFamily="18" charset="0"/>
                <a:cs typeface="Times New Roman" panose="02020603050405020304" pitchFamily="18" charset="0"/>
              </a:rPr>
              <a:t>Now that the gestures are being detected, this output is used to perform certain real time applications.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is linked here and thus actions such as zooming in , zooming out, turning the pages are performed on a PDF file.</a:t>
            </a:r>
            <a:r>
              <a:rPr lang="en-IN" dirty="0"/>
              <a:t> </a:t>
            </a:r>
            <a:r>
              <a:rPr lang="en-IN" dirty="0">
                <a:latin typeface="Times New Roman" panose="02020603050405020304" pitchFamily="18" charset="0"/>
                <a:cs typeface="Times New Roman" panose="02020603050405020304" pitchFamily="18" charset="0"/>
              </a:rPr>
              <a:t>The following image demonstrates the usage of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in the code in order to perform the required actions:</a:t>
            </a:r>
          </a:p>
          <a:p>
            <a:pPr algn="just"/>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2BD5AFA5-6000-43C7-92E9-7EEFE5FD5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658095"/>
            <a:ext cx="5715000" cy="2834780"/>
          </a:xfrm>
          <a:prstGeom prst="rect">
            <a:avLst/>
          </a:prstGeom>
        </p:spPr>
      </p:pic>
      <p:sp>
        <p:nvSpPr>
          <p:cNvPr id="8" name="Title 7">
            <a:extLst>
              <a:ext uri="{FF2B5EF4-FFF2-40B4-BE49-F238E27FC236}">
                <a16:creationId xmlns:a16="http://schemas.microsoft.com/office/drawing/2014/main" xmlns=""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299018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00FD49-72F0-4889-B912-9DEB735873C5}"/>
              </a:ext>
            </a:extLst>
          </p:cNvPr>
          <p:cNvSpPr>
            <a:spLocks noGrp="1"/>
          </p:cNvSpPr>
          <p:nvPr>
            <p:ph type="title"/>
          </p:nvPr>
        </p:nvSpPr>
        <p:spPr>
          <a:xfrm>
            <a:off x="2819400" y="110810"/>
            <a:ext cx="3048000" cy="792481"/>
          </a:xfrm>
        </p:spPr>
        <p:txBody>
          <a:bodyPr/>
          <a:lstStyle/>
          <a:p>
            <a:r>
              <a:rPr lang="en-IN" dirty="0"/>
              <a:t>abstract</a:t>
            </a:r>
          </a:p>
        </p:txBody>
      </p:sp>
      <p:sp>
        <p:nvSpPr>
          <p:cNvPr id="3" name="Content Placeholder 2">
            <a:extLst>
              <a:ext uri="{FF2B5EF4-FFF2-40B4-BE49-F238E27FC236}">
                <a16:creationId xmlns:a16="http://schemas.microsoft.com/office/drawing/2014/main" xmlns="" id="{78F22441-7D7C-4F4F-8D5C-A64BB20DBF42}"/>
              </a:ext>
            </a:extLst>
          </p:cNvPr>
          <p:cNvSpPr>
            <a:spLocks noGrp="1"/>
          </p:cNvSpPr>
          <p:nvPr>
            <p:ph idx="1"/>
          </p:nvPr>
        </p:nvSpPr>
        <p:spPr>
          <a:xfrm>
            <a:off x="460513" y="1206501"/>
            <a:ext cx="7848600" cy="4983164"/>
          </a:xfrm>
        </p:spPr>
        <p:txBody>
          <a:bodyPr>
            <a:normAutofit/>
          </a:bodyPr>
          <a:lstStyle/>
          <a:p>
            <a:pPr algn="just"/>
            <a:r>
              <a:rPr lang="en-IN" sz="1800" b="0" dirty="0">
                <a:latin typeface="Times New Roman" panose="02020603050405020304" pitchFamily="18" charset="0"/>
                <a:cs typeface="Times New Roman" panose="02020603050405020304" pitchFamily="18" charset="0"/>
              </a:rPr>
              <a:t>Hand gesture recognition is to interpret the human gestures using certain mathematical algorithms for computer interaction. They are widely used in gaming, media player control, robot control etc. It enables the humans to interact with the machine directly without any means of mechanical devices thereby improving the work efficiency of the machine used. </a:t>
            </a:r>
          </a:p>
          <a:p>
            <a:pPr algn="just"/>
            <a:r>
              <a:rPr lang="en-IN" sz="1800" b="0" dirty="0">
                <a:latin typeface="Times New Roman" panose="02020603050405020304" pitchFamily="18" charset="0"/>
                <a:cs typeface="Times New Roman" panose="02020603050405020304" pitchFamily="18" charset="0"/>
              </a:rPr>
              <a:t>In our project hand gestures are used to train the model and perform certain actions like scrolling down a page, scrolling up a page, zooming in, and zooming out. The gestures are recorded in real time and sent to the model trained using convolutional neural networks (CNN) which sorts the gestures and maps them to their corresponding actions. </a:t>
            </a:r>
            <a:r>
              <a:rPr lang="en-IN" sz="1800" b="0" dirty="0" err="1">
                <a:latin typeface="Times New Roman" panose="02020603050405020304" pitchFamily="18" charset="0"/>
                <a:cs typeface="Times New Roman" panose="02020603050405020304" pitchFamily="18" charset="0"/>
              </a:rPr>
              <a:t>PyAutoGUI</a:t>
            </a:r>
            <a:r>
              <a:rPr lang="en-IN" sz="1800" b="0" dirty="0">
                <a:latin typeface="Times New Roman" panose="02020603050405020304" pitchFamily="18" charset="0"/>
                <a:cs typeface="Times New Roman" panose="02020603050405020304" pitchFamily="18" charset="0"/>
              </a:rPr>
              <a:t> is used to control the PDF or book using the commands that are generated based on the respective hand gestures made. </a:t>
            </a: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xmlns="" id="{63C33201-5651-4D7D-B3C9-504A345125D2}"/>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xmlns="" id="{6B9E3105-4E89-4241-9169-84E54F3434D0}"/>
              </a:ext>
            </a:extLst>
          </p:cNvPr>
          <p:cNvSpPr>
            <a:spLocks noGrp="1"/>
          </p:cNvSpPr>
          <p:nvPr>
            <p:ph type="sldNum" sz="quarter" idx="12"/>
          </p:nvPr>
        </p:nvSpPr>
        <p:spPr>
          <a:xfrm>
            <a:off x="8610600" y="6126164"/>
            <a:ext cx="1315721" cy="365125"/>
          </a:xfrm>
        </p:spPr>
        <p:txBody>
          <a:bodyPr/>
          <a:lstStyle/>
          <a:p>
            <a:fld id="{720B46DC-49FD-4C93-A4AB-6D5A9677AF67}" type="slidenum">
              <a:rPr lang="en-US" smtClean="0"/>
              <a:t>2</a:t>
            </a:fld>
            <a:endParaRPr lang="en-US" dirty="0"/>
          </a:p>
        </p:txBody>
      </p:sp>
      <p:pic>
        <p:nvPicPr>
          <p:cNvPr id="6" name="Picture 5">
            <a:extLst>
              <a:ext uri="{FF2B5EF4-FFF2-40B4-BE49-F238E27FC236}">
                <a16:creationId xmlns:a16="http://schemas.microsoft.com/office/drawing/2014/main" xmlns=""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163491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3" name="Slide Number Placeholder 2"/>
          <p:cNvSpPr>
            <a:spLocks noGrp="1"/>
          </p:cNvSpPr>
          <p:nvPr>
            <p:ph type="sldNum" sz="quarter" idx="12"/>
          </p:nvPr>
        </p:nvSpPr>
        <p:spPr>
          <a:xfrm>
            <a:off x="8458200" y="6380773"/>
            <a:ext cx="611823" cy="365125"/>
          </a:xfrm>
        </p:spPr>
        <p:txBody>
          <a:bodyPr/>
          <a:lstStyle/>
          <a:p>
            <a:fld id="{720B46DC-49FD-4C93-A4AB-6D5A9677AF67}" type="slidenum">
              <a:rPr lang="en-US" smtClean="0"/>
              <a:t>20</a:t>
            </a:fld>
            <a:endParaRPr lang="en-US" dirty="0"/>
          </a:p>
        </p:txBody>
      </p:sp>
      <p:sp>
        <p:nvSpPr>
          <p:cNvPr id="4" name="Title 1">
            <a:extLst>
              <a:ext uri="{FF2B5EF4-FFF2-40B4-BE49-F238E27FC236}">
                <a16:creationId xmlns:a16="http://schemas.microsoft.com/office/drawing/2014/main" xmlns="" id="{F400FD49-72F0-4889-B912-9DEB735873C5}"/>
              </a:ext>
            </a:extLst>
          </p:cNvPr>
          <p:cNvSpPr txBox="1">
            <a:spLocks/>
          </p:cNvSpPr>
          <p:nvPr/>
        </p:nvSpPr>
        <p:spPr>
          <a:xfrm>
            <a:off x="3238500" y="110810"/>
            <a:ext cx="26670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dirty="0"/>
              <a:t>TESTING</a:t>
            </a:r>
          </a:p>
        </p:txBody>
      </p:sp>
      <p:sp>
        <p:nvSpPr>
          <p:cNvPr id="5" name="Content Placeholder 2">
            <a:extLst>
              <a:ext uri="{FF2B5EF4-FFF2-40B4-BE49-F238E27FC236}">
                <a16:creationId xmlns:a16="http://schemas.microsoft.com/office/drawing/2014/main" xmlns="" id="{78F22441-7D7C-4F4F-8D5C-A64BB20DBF42}"/>
              </a:ext>
            </a:extLst>
          </p:cNvPr>
          <p:cNvSpPr txBox="1">
            <a:spLocks/>
          </p:cNvSpPr>
          <p:nvPr/>
        </p:nvSpPr>
        <p:spPr>
          <a:xfrm>
            <a:off x="460513" y="1206501"/>
            <a:ext cx="7848600"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r>
              <a:rPr lang="en-GB" sz="1800" b="0" dirty="0">
                <a:latin typeface="Times New Roman" charset="0"/>
                <a:ea typeface="Times New Roman" charset="0"/>
                <a:cs typeface="Times New Roman" charset="0"/>
              </a:rPr>
              <a:t>Testing is intended to show that a program does what it is intended to do and to discover program defects before it is put into use. </a:t>
            </a:r>
          </a:p>
          <a:p>
            <a:pPr marL="285750" indent="-285750" algn="just">
              <a:buFont typeface="Arial" charset="0"/>
              <a:buChar char="•"/>
            </a:pPr>
            <a:r>
              <a:rPr lang="en-GB" sz="1800" dirty="0">
                <a:latin typeface="Times New Roman" charset="0"/>
                <a:ea typeface="Times New Roman" charset="0"/>
                <a:cs typeface="Times New Roman" charset="0"/>
              </a:rPr>
              <a:t>Unit testing </a:t>
            </a:r>
            <a:r>
              <a:rPr lang="en-GB" sz="1800" b="0" dirty="0">
                <a:latin typeface="Times New Roman" charset="0"/>
                <a:ea typeface="Times New Roman" charset="0"/>
                <a:cs typeface="Times New Roman" charset="0"/>
              </a:rPr>
              <a:t>is a level of software testing where individual units/components of a software are tested. The purpose is to validate that each unit of the software performs as required. </a:t>
            </a:r>
          </a:p>
          <a:p>
            <a:pPr marL="285750" indent="-285750" algn="just">
              <a:buFont typeface="Arial" charset="0"/>
              <a:buChar char="•"/>
            </a:pPr>
            <a:r>
              <a:rPr lang="en-GB" sz="1800" dirty="0">
                <a:latin typeface="Times New Roman" charset="0"/>
                <a:ea typeface="Times New Roman" charset="0"/>
                <a:cs typeface="Times New Roman" charset="0"/>
              </a:rPr>
              <a:t>Integration testing</a:t>
            </a:r>
            <a:r>
              <a:rPr lang="en-GB" sz="1800" b="0" dirty="0">
                <a:latin typeface="Times New Roman" charset="0"/>
                <a:ea typeface="Times New Roman" charset="0"/>
                <a:cs typeface="Times New Roman" charset="0"/>
              </a:rPr>
              <a:t> (sometimes called integration and testing, abbreviated I&amp;T) is the phase in software testing in which individual software modules are combined and tested as a group. </a:t>
            </a:r>
          </a:p>
          <a:p>
            <a:pPr marL="285750" indent="-285750" algn="just">
              <a:buFont typeface="Arial" charset="0"/>
              <a:buChar char="•"/>
            </a:pPr>
            <a:r>
              <a:rPr lang="en-GB" sz="1800" dirty="0">
                <a:latin typeface="Times New Roman" charset="0"/>
                <a:ea typeface="Times New Roman" charset="0"/>
                <a:cs typeface="Times New Roman" charset="0"/>
              </a:rPr>
              <a:t>System testing</a:t>
            </a:r>
            <a:r>
              <a:rPr lang="en-GB" sz="1800" b="0" dirty="0">
                <a:latin typeface="Times New Roman" charset="0"/>
                <a:ea typeface="Times New Roman" charset="0"/>
                <a:cs typeface="Times New Roman" charset="0"/>
              </a:rPr>
              <a:t> is testing conducted on a complete integrated system to evaluate the system's compliance with its specified requirements. System testing takes, as its input, all of the integrated components that have passed integration testing. </a:t>
            </a:r>
          </a:p>
          <a:p>
            <a:pPr marL="285750" indent="-285750" algn="just">
              <a:buFont typeface="Arial" charset="0"/>
              <a:buChar char="•"/>
            </a:pPr>
            <a:endParaRPr lang="en-IN" sz="1800" b="0" dirty="0">
              <a:latin typeface="Times New Roman" charset="0"/>
              <a:ea typeface="Times New Roman" charset="0"/>
              <a:cs typeface="Times New Roman" charset="0"/>
            </a:endParaRPr>
          </a:p>
        </p:txBody>
      </p:sp>
      <p:sp>
        <p:nvSpPr>
          <p:cNvPr id="6" name="Footer Placeholder 3">
            <a:extLst>
              <a:ext uri="{FF2B5EF4-FFF2-40B4-BE49-F238E27FC236}">
                <a16:creationId xmlns:a16="http://schemas.microsoft.com/office/drawing/2014/main" xmlns=""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Slide Number Placeholder 4">
            <a:extLst>
              <a:ext uri="{FF2B5EF4-FFF2-40B4-BE49-F238E27FC236}">
                <a16:creationId xmlns:a16="http://schemas.microsoft.com/office/drawing/2014/main" xmlns="" id="{6B9E3105-4E89-4241-9169-84E54F3434D0}"/>
              </a:ext>
            </a:extLst>
          </p:cNvPr>
          <p:cNvSpPr txBox="1">
            <a:spLocks/>
          </p:cNvSpPr>
          <p:nvPr/>
        </p:nvSpPr>
        <p:spPr>
          <a:xfrm>
            <a:off x="8610600" y="6126164"/>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xmlns=""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29470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19649" y="6533567"/>
            <a:ext cx="533400" cy="365125"/>
          </a:xfrm>
        </p:spPr>
        <p:txBody>
          <a:bodyPr/>
          <a:lstStyle/>
          <a:p>
            <a:fld id="{720B46DC-49FD-4C93-A4AB-6D5A9677AF67}" type="slidenum">
              <a:rPr lang="en-US" smtClean="0"/>
              <a:t>21</a:t>
            </a:fld>
            <a:endParaRPr lang="en-US" dirty="0"/>
          </a:p>
        </p:txBody>
      </p:sp>
      <p:sp>
        <p:nvSpPr>
          <p:cNvPr id="5" name="Footer Placeholder 1"/>
          <p:cNvSpPr txBox="1">
            <a:spLocks/>
          </p:cNvSpPr>
          <p:nvPr/>
        </p:nvSpPr>
        <p:spPr>
          <a:xfrm>
            <a:off x="0" y="6664244"/>
            <a:ext cx="3810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Hand Gesture Recognition For Human Computer Interaction</a:t>
            </a:r>
          </a:p>
          <a:p>
            <a:endParaRPr lang="en-US" dirty="0"/>
          </a:p>
        </p:txBody>
      </p:sp>
      <p:sp>
        <p:nvSpPr>
          <p:cNvPr id="6" name="Slide Number Placeholder 2"/>
          <p:cNvSpPr txBox="1">
            <a:spLocks/>
          </p:cNvSpPr>
          <p:nvPr/>
        </p:nvSpPr>
        <p:spPr>
          <a:xfrm>
            <a:off x="8458200" y="6380773"/>
            <a:ext cx="611823"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a:extLst>
              <a:ext uri="{FF2B5EF4-FFF2-40B4-BE49-F238E27FC236}">
                <a16:creationId xmlns:a16="http://schemas.microsoft.com/office/drawing/2014/main" xmlns="" id="{F400FD49-72F0-4889-B912-9DEB735873C5}"/>
              </a:ext>
            </a:extLst>
          </p:cNvPr>
          <p:cNvSpPr txBox="1">
            <a:spLocks/>
          </p:cNvSpPr>
          <p:nvPr/>
        </p:nvSpPr>
        <p:spPr>
          <a:xfrm>
            <a:off x="2209800" y="109551"/>
            <a:ext cx="59436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TESTING (CONTD.)</a:t>
            </a:r>
          </a:p>
        </p:txBody>
      </p:sp>
      <p:sp>
        <p:nvSpPr>
          <p:cNvPr id="8" name="Content Placeholder 2">
            <a:extLst>
              <a:ext uri="{FF2B5EF4-FFF2-40B4-BE49-F238E27FC236}">
                <a16:creationId xmlns:a16="http://schemas.microsoft.com/office/drawing/2014/main" xmlns="" id="{78F22441-7D7C-4F4F-8D5C-A64BB20DBF42}"/>
              </a:ext>
            </a:extLst>
          </p:cNvPr>
          <p:cNvSpPr txBox="1">
            <a:spLocks/>
          </p:cNvSpPr>
          <p:nvPr/>
        </p:nvSpPr>
        <p:spPr>
          <a:xfrm>
            <a:off x="0" y="1071880"/>
            <a:ext cx="8991600" cy="5557520"/>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endParaRPr lang="en-IN" sz="1800" b="0" dirty="0">
              <a:latin typeface="Times New Roman" charset="0"/>
              <a:ea typeface="Times New Roman" charset="0"/>
              <a:cs typeface="Times New Roman" charset="0"/>
            </a:endParaRPr>
          </a:p>
        </p:txBody>
      </p:sp>
      <p:sp>
        <p:nvSpPr>
          <p:cNvPr id="9" name="Footer Placeholder 3">
            <a:extLst>
              <a:ext uri="{FF2B5EF4-FFF2-40B4-BE49-F238E27FC236}">
                <a16:creationId xmlns:a16="http://schemas.microsoft.com/office/drawing/2014/main" xmlns=""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Slide Number Placeholder 4">
            <a:extLst>
              <a:ext uri="{FF2B5EF4-FFF2-40B4-BE49-F238E27FC236}">
                <a16:creationId xmlns:a16="http://schemas.microsoft.com/office/drawing/2014/main" xmlns="" id="{6B9E3105-4E89-4241-9169-84E54F3434D0}"/>
              </a:ext>
            </a:extLst>
          </p:cNvPr>
          <p:cNvSpPr txBox="1">
            <a:spLocks/>
          </p:cNvSpPr>
          <p:nvPr/>
        </p:nvSpPr>
        <p:spPr>
          <a:xfrm>
            <a:off x="8610600" y="6126164"/>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xmlns="" id="{09720FA5-C409-448D-BB75-C9B3E59139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8600" y="81280"/>
            <a:ext cx="685800" cy="545954"/>
          </a:xfrm>
          <a:prstGeom prst="rect">
            <a:avLst/>
          </a:prstGeom>
        </p:spPr>
      </p:pic>
      <p:graphicFrame>
        <p:nvGraphicFramePr>
          <p:cNvPr id="12" name="Table 11"/>
          <p:cNvGraphicFramePr>
            <a:graphicFrameLocks noGrp="1"/>
          </p:cNvGraphicFramePr>
          <p:nvPr/>
        </p:nvGraphicFramePr>
        <p:xfrm>
          <a:off x="111362" y="662078"/>
          <a:ext cx="8763000" cy="5974281"/>
        </p:xfrm>
        <a:graphic>
          <a:graphicData uri="http://schemas.openxmlformats.org/drawingml/2006/table">
            <a:tbl>
              <a:tblPr/>
              <a:tblGrid>
                <a:gridCol w="1460500">
                  <a:extLst>
                    <a:ext uri="{9D8B030D-6E8A-4147-A177-3AD203B41FA5}">
                      <a16:colId xmlns:a16="http://schemas.microsoft.com/office/drawing/2014/main" xmlns="" val="20000"/>
                    </a:ext>
                  </a:extLst>
                </a:gridCol>
                <a:gridCol w="2963129">
                  <a:extLst>
                    <a:ext uri="{9D8B030D-6E8A-4147-A177-3AD203B41FA5}">
                      <a16:colId xmlns:a16="http://schemas.microsoft.com/office/drawing/2014/main" xmlns="" val="20001"/>
                    </a:ext>
                  </a:extLst>
                </a:gridCol>
                <a:gridCol w="3075477">
                  <a:extLst>
                    <a:ext uri="{9D8B030D-6E8A-4147-A177-3AD203B41FA5}">
                      <a16:colId xmlns:a16="http://schemas.microsoft.com/office/drawing/2014/main" xmlns="" val="20002"/>
                    </a:ext>
                  </a:extLst>
                </a:gridCol>
                <a:gridCol w="1263894">
                  <a:extLst>
                    <a:ext uri="{9D8B030D-6E8A-4147-A177-3AD203B41FA5}">
                      <a16:colId xmlns:a16="http://schemas.microsoft.com/office/drawing/2014/main" xmlns="" val="20003"/>
                    </a:ext>
                  </a:extLst>
                </a:gridCol>
              </a:tblGrid>
              <a:tr h="297796">
                <a:tc>
                  <a:txBody>
                    <a:bodyPr/>
                    <a:lstStyle/>
                    <a:p>
                      <a:pPr algn="ctr">
                        <a:lnSpc>
                          <a:spcPct val="150000"/>
                        </a:lnSpc>
                        <a:spcAft>
                          <a:spcPts val="0"/>
                        </a:spcAft>
                      </a:pPr>
                      <a:r>
                        <a:rPr lang="en-GB" sz="1000" b="0">
                          <a:effectLst/>
                          <a:latin typeface="Times New Roman" charset="0"/>
                          <a:ea typeface="Times New Roman" charset="0"/>
                          <a:cs typeface="Times New Roman" charset="0"/>
                        </a:rPr>
                        <a:t>Test Case Id</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Description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Expected 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Loading the dataset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Load the images and the labels of the training and test dataset into python lists.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Training the convolutional neural network (CNN) and save the model,</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Generate a model on the dataset trained and save a model file.</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745042">
                <a:tc>
                  <a:txBody>
                    <a:bodyPr/>
                    <a:lstStyle/>
                    <a:p>
                      <a:pPr algn="ctr">
                        <a:lnSpc>
                          <a:spcPct val="150000"/>
                        </a:lnSpc>
                        <a:spcAft>
                          <a:spcPts val="0"/>
                        </a:spcAft>
                      </a:pPr>
                      <a:r>
                        <a:rPr lang="en-GB" sz="1000" b="0" dirty="0">
                          <a:effectLst/>
                          <a:latin typeface="Times New Roman" charset="0"/>
                          <a:ea typeface="Times New Roman" charset="0"/>
                          <a:cs typeface="Times New Roman" charset="0"/>
                        </a:rPr>
                        <a:t>U_TC_003</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Gesture recognition and prediction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Capture the frame, recognise the gesture shown by the user in the region of user and predict it (right, left, zoom-in and zoom out).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521419">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dataset and Training the convolutional neural network (CNN)</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The images loaded into the python lists to be used as input data to the convolutional neural network.</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968665">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trained model, opening the web camera,</a:t>
                      </a:r>
                      <a:r>
                        <a:rPr lang="en-GB" sz="1000" b="0" kern="1200" baseline="0" dirty="0">
                          <a:solidFill>
                            <a:schemeClr val="tx1"/>
                          </a:solidFill>
                          <a:effectLst/>
                          <a:latin typeface="Times New Roman" charset="0"/>
                          <a:ea typeface="Times New Roman" charset="0"/>
                          <a:cs typeface="Times New Roman" charset="0"/>
                        </a:rPr>
                        <a:t> </a:t>
                      </a:r>
                      <a:r>
                        <a:rPr lang="en-GB" sz="1000" b="0" kern="1200" dirty="0">
                          <a:solidFill>
                            <a:schemeClr val="tx1"/>
                          </a:solidFill>
                          <a:effectLst/>
                          <a:latin typeface="Times New Roman" charset="0"/>
                          <a:ea typeface="Times New Roman" charset="0"/>
                          <a:cs typeface="Times New Roman" charset="0"/>
                        </a:rPr>
                        <a:t>drawing the region of interest,</a:t>
                      </a:r>
                      <a:r>
                        <a:rPr lang="en-GB" sz="1000" b="0" kern="1200" baseline="0" dirty="0">
                          <a:solidFill>
                            <a:schemeClr val="tx1"/>
                          </a:solidFill>
                          <a:effectLst/>
                          <a:latin typeface="Times New Roman" charset="0"/>
                          <a:ea typeface="Times New Roman" charset="0"/>
                          <a:cs typeface="Times New Roman" charset="0"/>
                        </a:rPr>
                        <a:t> g</a:t>
                      </a:r>
                      <a:r>
                        <a:rPr lang="en-GB" sz="1000" b="0" kern="1200" dirty="0">
                          <a:solidFill>
                            <a:schemeClr val="tx1"/>
                          </a:solidFill>
                          <a:effectLst/>
                          <a:latin typeface="Times New Roman" charset="0"/>
                          <a:ea typeface="Times New Roman" charset="0"/>
                          <a:cs typeface="Times New Roman" charset="0"/>
                        </a:rPr>
                        <a:t>esture recognition and prediction and </a:t>
                      </a:r>
                      <a:r>
                        <a:rPr lang="en-GB" sz="1000" b="0" kern="1200" dirty="0" err="1">
                          <a:solidFill>
                            <a:schemeClr val="tx1"/>
                          </a:solidFill>
                          <a:effectLst/>
                          <a:latin typeface="Times New Roman" charset="0"/>
                          <a:ea typeface="Times New Roman" charset="0"/>
                          <a:cs typeface="Times New Roman" charset="0"/>
                        </a:rPr>
                        <a:t>PyAutoGUI</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 the saved model, draw a bounding box in the region of interest on the frame, recognise and predicted gesture is sent to the </a:t>
                      </a:r>
                      <a:r>
                        <a:rPr lang="en-GB" sz="1000" b="0" kern="1200" dirty="0" err="1">
                          <a:solidFill>
                            <a:schemeClr val="tx1"/>
                          </a:solidFill>
                          <a:effectLst/>
                          <a:latin typeface="Times New Roman" charset="0"/>
                          <a:ea typeface="Times New Roman" charset="0"/>
                          <a:cs typeface="Times New Roman" charset="0"/>
                        </a:rPr>
                        <a:t>PyAutoGUI</a:t>
                      </a:r>
                      <a:r>
                        <a:rPr lang="en-GB" sz="1000" b="0" kern="1200" dirty="0">
                          <a:solidFill>
                            <a:schemeClr val="tx1"/>
                          </a:solidFill>
                          <a:effectLst/>
                          <a:latin typeface="Times New Roman" charset="0"/>
                          <a:ea typeface="Times New Roman" charset="0"/>
                          <a:cs typeface="Times New Roman" charset="0"/>
                        </a:rPr>
                        <a:t> module to perform the corresponding action.</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407866">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in (Palm)</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in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340813">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out (Fist)</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out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dirty="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S_TC_003</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Right (Swing)</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right or switch to the next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8"/>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S_TC_004</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Left (Peace)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left or switch to the previous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504210">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S_TC_005</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Any random gesture</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No action should be performed</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Fail</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0"/>
                  </a:ext>
                </a:extLst>
              </a:tr>
            </a:tbl>
          </a:graphicData>
        </a:graphic>
      </p:graphicFrame>
      <p:sp>
        <p:nvSpPr>
          <p:cNvPr id="13" name="Rectangle 1"/>
          <p:cNvSpPr>
            <a:spLocks noChangeArrowheads="1"/>
          </p:cNvSpPr>
          <p:nvPr/>
        </p:nvSpPr>
        <p:spPr bwMode="auto">
          <a:xfrm>
            <a:off x="2492375" y="175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725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416675"/>
            <a:ext cx="611823" cy="365125"/>
          </a:xfrm>
        </p:spPr>
        <p:txBody>
          <a:bodyPr/>
          <a:lstStyle/>
          <a:p>
            <a:r>
              <a:rPr lang="en-US" dirty="0" smtClean="0"/>
              <a:t>22</a:t>
            </a:r>
            <a:endParaRPr lang="en-US" dirty="0"/>
          </a:p>
        </p:txBody>
      </p:sp>
      <p:sp>
        <p:nvSpPr>
          <p:cNvPr id="6" name="Title 1">
            <a:extLst>
              <a:ext uri="{FF2B5EF4-FFF2-40B4-BE49-F238E27FC236}">
                <a16:creationId xmlns:a16="http://schemas.microsoft.com/office/drawing/2014/main" xmlns="" id="{F400FD49-72F0-4889-B912-9DEB735873C5}"/>
              </a:ext>
            </a:extLst>
          </p:cNvPr>
          <p:cNvSpPr txBox="1">
            <a:spLocks/>
          </p:cNvSpPr>
          <p:nvPr/>
        </p:nvSpPr>
        <p:spPr>
          <a:xfrm>
            <a:off x="1600200" y="110810"/>
            <a:ext cx="70104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dirty="0"/>
              <a:t>RESULTS AND ANALYSIS</a:t>
            </a:r>
          </a:p>
        </p:txBody>
      </p:sp>
      <p:sp>
        <p:nvSpPr>
          <p:cNvPr id="7" name="Content Placeholder 2">
            <a:extLst>
              <a:ext uri="{FF2B5EF4-FFF2-40B4-BE49-F238E27FC236}">
                <a16:creationId xmlns:a16="http://schemas.microsoft.com/office/drawing/2014/main" xmlns="" id="{78F22441-7D7C-4F4F-8D5C-A64BB20DBF42}"/>
              </a:ext>
            </a:extLst>
          </p:cNvPr>
          <p:cNvSpPr txBox="1">
            <a:spLocks/>
          </p:cNvSpPr>
          <p:nvPr/>
        </p:nvSpPr>
        <p:spPr>
          <a:xfrm>
            <a:off x="0" y="1206501"/>
            <a:ext cx="9070023"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r>
              <a:rPr lang="en-IN" sz="1800" b="0" dirty="0">
                <a:latin typeface="Times New Roman" charset="0"/>
                <a:ea typeface="Times New Roman" charset="0"/>
                <a:cs typeface="Times New Roman" charset="0"/>
              </a:rPr>
              <a:t>The dataset was generated with background subtraction.</a:t>
            </a:r>
          </a:p>
          <a:p>
            <a:pPr marL="285750" indent="-285750" algn="just">
              <a:buFont typeface="Arial" charset="0"/>
              <a:buChar char="•"/>
            </a:pPr>
            <a:r>
              <a:rPr lang="en-IN" sz="1800" b="0" dirty="0">
                <a:latin typeface="Times New Roman" charset="0"/>
                <a:ea typeface="Times New Roman" charset="0"/>
                <a:cs typeface="Times New Roman" charset="0"/>
              </a:rPr>
              <a:t>There are </a:t>
            </a:r>
            <a:r>
              <a:rPr lang="en-IN" sz="1800" dirty="0">
                <a:latin typeface="Times New Roman" charset="0"/>
                <a:ea typeface="Times New Roman" charset="0"/>
                <a:cs typeface="Times New Roman" charset="0"/>
              </a:rPr>
              <a:t>1000 training images </a:t>
            </a:r>
            <a:r>
              <a:rPr lang="en-IN" sz="1800" b="0" dirty="0">
                <a:latin typeface="Times New Roman" charset="0"/>
                <a:ea typeface="Times New Roman" charset="0"/>
                <a:cs typeface="Times New Roman" charset="0"/>
              </a:rPr>
              <a:t>and </a:t>
            </a:r>
            <a:r>
              <a:rPr lang="en-IN" sz="1800" dirty="0">
                <a:latin typeface="Times New Roman" charset="0"/>
                <a:ea typeface="Times New Roman" charset="0"/>
                <a:cs typeface="Times New Roman" charset="0"/>
              </a:rPr>
              <a:t>100 test images </a:t>
            </a:r>
            <a:r>
              <a:rPr lang="en-IN" sz="1800" b="0" dirty="0">
                <a:latin typeface="Times New Roman" charset="0"/>
                <a:ea typeface="Times New Roman" charset="0"/>
                <a:cs typeface="Times New Roman" charset="0"/>
              </a:rPr>
              <a:t>for each gesture.]</a:t>
            </a:r>
          </a:p>
          <a:p>
            <a:pPr marL="285750" indent="-285750" algn="just">
              <a:buFont typeface="Arial" charset="0"/>
              <a:buChar char="•"/>
            </a:pPr>
            <a:r>
              <a:rPr lang="en-IN" sz="1800" b="0" dirty="0">
                <a:latin typeface="Times New Roman" charset="0"/>
                <a:ea typeface="Times New Roman" charset="0"/>
                <a:cs typeface="Times New Roman" charset="0"/>
              </a:rPr>
              <a:t>The model was trained for 50 epochs.</a:t>
            </a:r>
          </a:p>
          <a:p>
            <a:pPr marL="285750" indent="-285750" algn="just">
              <a:buFont typeface="Arial" charset="0"/>
              <a:buChar char="•"/>
            </a:pPr>
            <a:r>
              <a:rPr lang="en-IN" sz="1800" b="0" dirty="0">
                <a:latin typeface="Times New Roman" charset="0"/>
                <a:ea typeface="Times New Roman" charset="0"/>
                <a:cs typeface="Times New Roman" charset="0"/>
              </a:rPr>
              <a:t>The model achieves an accuracy of </a:t>
            </a:r>
            <a:r>
              <a:rPr lang="en-IN" sz="1800" dirty="0">
                <a:latin typeface="Times New Roman" charset="0"/>
                <a:ea typeface="Times New Roman" charset="0"/>
                <a:cs typeface="Times New Roman" charset="0"/>
              </a:rPr>
              <a:t>99.4% on the training dataset </a:t>
            </a:r>
            <a:r>
              <a:rPr lang="en-IN" sz="1800" b="0" dirty="0">
                <a:latin typeface="Times New Roman" charset="0"/>
                <a:ea typeface="Times New Roman" charset="0"/>
                <a:cs typeface="Times New Roman" charset="0"/>
              </a:rPr>
              <a:t>and an accuracy of </a:t>
            </a:r>
            <a:r>
              <a:rPr lang="en-IN" sz="1800" dirty="0">
                <a:latin typeface="Times New Roman" charset="0"/>
                <a:ea typeface="Times New Roman" charset="0"/>
                <a:cs typeface="Times New Roman" charset="0"/>
              </a:rPr>
              <a:t>92% on the test dataset</a:t>
            </a:r>
            <a:r>
              <a:rPr lang="en-IN" sz="1800" b="0" dirty="0">
                <a:latin typeface="Times New Roman" charset="0"/>
                <a:ea typeface="Times New Roman" charset="0"/>
                <a:cs typeface="Times New Roman" charset="0"/>
              </a:rPr>
              <a:t>.</a:t>
            </a:r>
          </a:p>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xmlns=""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xmlns=""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3" descr="windo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016342"/>
            <a:ext cx="4114800" cy="31098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epoch 4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047999"/>
            <a:ext cx="4190999" cy="31416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52499" y="6053805"/>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Training the model</a:t>
            </a:r>
          </a:p>
        </p:txBody>
      </p:sp>
      <p:sp>
        <p:nvSpPr>
          <p:cNvPr id="17" name="TextBox 16"/>
          <p:cNvSpPr txBox="1"/>
          <p:nvPr/>
        </p:nvSpPr>
        <p:spPr>
          <a:xfrm>
            <a:off x="5600699" y="6053805"/>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Display of windows</a:t>
            </a:r>
          </a:p>
        </p:txBody>
      </p:sp>
    </p:spTree>
    <p:extLst>
      <p:ext uri="{BB962C8B-B14F-4D97-AF65-F5344CB8AC3E}">
        <p14:creationId xmlns:p14="http://schemas.microsoft.com/office/powerpoint/2010/main" val="33358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6"/>
            <a:ext cx="4038600" cy="250906"/>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96300" y="6562475"/>
            <a:ext cx="1295399" cy="250906"/>
          </a:xfrm>
        </p:spPr>
        <p:txBody>
          <a:bodyPr/>
          <a:lstStyle/>
          <a:p>
            <a:r>
              <a:rPr lang="en-US" dirty="0" smtClean="0"/>
              <a:t>23</a:t>
            </a:r>
            <a:endParaRPr lang="en-US" dirty="0"/>
          </a:p>
        </p:txBody>
      </p:sp>
      <p:sp>
        <p:nvSpPr>
          <p:cNvPr id="6" name="Title 1">
            <a:extLst>
              <a:ext uri="{FF2B5EF4-FFF2-40B4-BE49-F238E27FC236}">
                <a16:creationId xmlns:a16="http://schemas.microsoft.com/office/drawing/2014/main" xmlns="" id="{F400FD49-72F0-4889-B912-9DEB735873C5}"/>
              </a:ext>
            </a:extLst>
          </p:cNvPr>
          <p:cNvSpPr txBox="1">
            <a:spLocks/>
          </p:cNvSpPr>
          <p:nvPr/>
        </p:nvSpPr>
        <p:spPr>
          <a:xfrm>
            <a:off x="1600200" y="110810"/>
            <a:ext cx="7010400" cy="544577"/>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RESULTS AND ANALYSIS (CONTD.)</a:t>
            </a:r>
          </a:p>
        </p:txBody>
      </p:sp>
      <p:sp>
        <p:nvSpPr>
          <p:cNvPr id="7" name="Content Placeholder 2">
            <a:extLst>
              <a:ext uri="{FF2B5EF4-FFF2-40B4-BE49-F238E27FC236}">
                <a16:creationId xmlns:a16="http://schemas.microsoft.com/office/drawing/2014/main" xmlns="" id="{78F22441-7D7C-4F4F-8D5C-A64BB20DBF42}"/>
              </a:ext>
            </a:extLst>
          </p:cNvPr>
          <p:cNvSpPr txBox="1">
            <a:spLocks/>
          </p:cNvSpPr>
          <p:nvPr/>
        </p:nvSpPr>
        <p:spPr>
          <a:xfrm>
            <a:off x="1" y="797562"/>
            <a:ext cx="8955306" cy="569531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xmlns=""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680720"/>
          </a:xfrm>
          <a:prstGeom prst="rect">
            <a:avLst/>
          </a:prstGeom>
        </p:spPr>
      </p:pic>
      <p:sp>
        <p:nvSpPr>
          <p:cNvPr id="10" name="Rectangle 2"/>
          <p:cNvSpPr>
            <a:spLocks noChangeArrowheads="1"/>
          </p:cNvSpPr>
          <p:nvPr/>
        </p:nvSpPr>
        <p:spPr bwMode="auto">
          <a:xfrm>
            <a:off x="0" y="-1"/>
            <a:ext cx="74295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1"/>
            <a:ext cx="63014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2"/>
          <p:cNvSpPr>
            <a:spLocks noChangeArrowheads="1"/>
          </p:cNvSpPr>
          <p:nvPr/>
        </p:nvSpPr>
        <p:spPr bwMode="auto">
          <a:xfrm>
            <a:off x="76200" y="761999"/>
            <a:ext cx="907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descr="pal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762000"/>
            <a:ext cx="4321072" cy="24384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6"/>
          <p:cNvSpPr>
            <a:spLocks noChangeArrowheads="1"/>
          </p:cNvSpPr>
          <p:nvPr/>
        </p:nvSpPr>
        <p:spPr bwMode="auto">
          <a:xfrm>
            <a:off x="4473474" y="815542"/>
            <a:ext cx="82156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1" name="Picture 5" descr="fi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3473" y="815544"/>
            <a:ext cx="4289527" cy="24164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6200" y="3276600"/>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Palm Gesture (Zoom In)</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Fist Gesture (Zoom Out)</a:t>
            </a:r>
            <a:r>
              <a:rPr lang="en-GB" dirty="0"/>
              <a:t> </a:t>
            </a:r>
            <a:endParaRPr lang="en-US" b="1" dirty="0">
              <a:latin typeface="Times New Roman" charset="0"/>
              <a:ea typeface="Times New Roman" charset="0"/>
              <a:cs typeface="Times New Roman" charset="0"/>
            </a:endParaRPr>
          </a:p>
        </p:txBody>
      </p:sp>
      <p:sp>
        <p:nvSpPr>
          <p:cNvPr id="22" name="Rectangle 8"/>
          <p:cNvSpPr>
            <a:spLocks noChangeArrowheads="1"/>
          </p:cNvSpPr>
          <p:nvPr/>
        </p:nvSpPr>
        <p:spPr bwMode="auto">
          <a:xfrm>
            <a:off x="76200" y="3645931"/>
            <a:ext cx="8118020" cy="4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3" name="Picture 7" descr="sw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99" y="3645932"/>
            <a:ext cx="4397273" cy="247419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0"/>
          <p:cNvSpPr>
            <a:spLocks noChangeArrowheads="1"/>
          </p:cNvSpPr>
          <p:nvPr/>
        </p:nvSpPr>
        <p:spPr bwMode="auto">
          <a:xfrm>
            <a:off x="4549670" y="3762103"/>
            <a:ext cx="79402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5" name="Picture 9" descr="pea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9670" y="3762104"/>
            <a:ext cx="4289530" cy="23994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72774" y="6168928"/>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Swing Gesture (Right)</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Peace Gesture (Left)</a:t>
            </a:r>
            <a:r>
              <a:rPr lang="en-GB" dirty="0"/>
              <a:t> </a:t>
            </a:r>
            <a:endParaRPr lang="en-US"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04505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380773"/>
            <a:ext cx="611823" cy="365125"/>
          </a:xfrm>
        </p:spPr>
        <p:txBody>
          <a:bodyPr/>
          <a:lstStyle/>
          <a:p>
            <a:r>
              <a:rPr lang="en-US" dirty="0" smtClean="0"/>
              <a:t>24</a:t>
            </a:r>
          </a:p>
        </p:txBody>
      </p:sp>
      <p:sp>
        <p:nvSpPr>
          <p:cNvPr id="6" name="Title 1">
            <a:extLst>
              <a:ext uri="{FF2B5EF4-FFF2-40B4-BE49-F238E27FC236}">
                <a16:creationId xmlns:a16="http://schemas.microsoft.com/office/drawing/2014/main" xmlns="" id="{F400FD49-72F0-4889-B912-9DEB735873C5}"/>
              </a:ext>
            </a:extLst>
          </p:cNvPr>
          <p:cNvSpPr txBox="1">
            <a:spLocks/>
          </p:cNvSpPr>
          <p:nvPr/>
        </p:nvSpPr>
        <p:spPr>
          <a:xfrm>
            <a:off x="1143000" y="110810"/>
            <a:ext cx="80010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CONCLUSION AND FUTURE ENHANCEMENT</a:t>
            </a:r>
          </a:p>
        </p:txBody>
      </p:sp>
      <p:sp>
        <p:nvSpPr>
          <p:cNvPr id="7" name="Content Placeholder 2">
            <a:extLst>
              <a:ext uri="{FF2B5EF4-FFF2-40B4-BE49-F238E27FC236}">
                <a16:creationId xmlns:a16="http://schemas.microsoft.com/office/drawing/2014/main" xmlns="" id="{78F22441-7D7C-4F4F-8D5C-A64BB20DBF42}"/>
              </a:ext>
            </a:extLst>
          </p:cNvPr>
          <p:cNvSpPr txBox="1">
            <a:spLocks/>
          </p:cNvSpPr>
          <p:nvPr/>
        </p:nvSpPr>
        <p:spPr>
          <a:xfrm>
            <a:off x="1" y="1206501"/>
            <a:ext cx="8839200"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xmlns=""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xmlns=""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14400" cy="822011"/>
          </a:xfrm>
          <a:prstGeom prst="rect">
            <a:avLst/>
          </a:prstGeom>
        </p:spPr>
      </p:pic>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TextBox 17"/>
          <p:cNvSpPr txBox="1"/>
          <p:nvPr/>
        </p:nvSpPr>
        <p:spPr>
          <a:xfrm>
            <a:off x="0" y="903291"/>
            <a:ext cx="8915400" cy="5078313"/>
          </a:xfrm>
          <a:prstGeom prst="rect">
            <a:avLst/>
          </a:prstGeom>
          <a:noFill/>
        </p:spPr>
        <p:txBody>
          <a:bodyPr wrap="square" rtlCol="0">
            <a:spAutoFit/>
          </a:bodyPr>
          <a:lstStyle/>
          <a:p>
            <a:pPr marL="285750" indent="-285750">
              <a:buFont typeface="Arial" charset="0"/>
              <a:buChar char="•"/>
            </a:pPr>
            <a:r>
              <a:rPr lang="en-US" dirty="0">
                <a:latin typeface="Times New Roman" charset="0"/>
                <a:ea typeface="Times New Roman" charset="0"/>
                <a:cs typeface="Times New Roman" charset="0"/>
              </a:rPr>
              <a:t>This project demonstrates the usage of </a:t>
            </a:r>
            <a:r>
              <a:rPr lang="en-US" b="1" dirty="0">
                <a:latin typeface="Times New Roman" charset="0"/>
                <a:ea typeface="Times New Roman" charset="0"/>
                <a:cs typeface="Times New Roman" charset="0"/>
              </a:rPr>
              <a:t>convolutional neural networks </a:t>
            </a:r>
            <a:r>
              <a:rPr lang="en-US" dirty="0">
                <a:latin typeface="Times New Roman" charset="0"/>
                <a:ea typeface="Times New Roman" charset="0"/>
                <a:cs typeface="Times New Roman" charset="0"/>
              </a:rPr>
              <a:t>in hand gesture recognition using </a:t>
            </a:r>
            <a:r>
              <a:rPr lang="en-US" b="1" dirty="0">
                <a:latin typeface="Times New Roman" charset="0"/>
                <a:ea typeface="Times New Roman" charset="0"/>
                <a:cs typeface="Times New Roman" charset="0"/>
              </a:rPr>
              <a:t>OpenCV</a:t>
            </a:r>
            <a:r>
              <a:rPr lang="en-US" dirty="0">
                <a:latin typeface="Times New Roman" charset="0"/>
                <a:ea typeface="Times New Roman" charset="0"/>
                <a:cs typeface="Times New Roman" charset="0"/>
              </a:rPr>
              <a:t>.</a:t>
            </a:r>
          </a:p>
          <a:p>
            <a:pPr marL="285750" indent="-285750">
              <a:buFont typeface="Arial" charset="0"/>
              <a:buChar char="•"/>
            </a:pPr>
            <a:r>
              <a:rPr lang="en-US" dirty="0">
                <a:latin typeface="Times New Roman" charset="0"/>
                <a:ea typeface="Times New Roman" charset="0"/>
                <a:cs typeface="Times New Roman" charset="0"/>
              </a:rPr>
              <a:t>The hand detection is done using </a:t>
            </a:r>
            <a:r>
              <a:rPr lang="en-US" b="1" dirty="0">
                <a:latin typeface="Times New Roman" charset="0"/>
                <a:ea typeface="Times New Roman" charset="0"/>
                <a:cs typeface="Times New Roman" charset="0"/>
              </a:rPr>
              <a:t>Machine Learning techniques</a:t>
            </a:r>
            <a:r>
              <a:rPr lang="en-US" dirty="0">
                <a:latin typeface="Times New Roman" charset="0"/>
                <a:ea typeface="Times New Roman" charset="0"/>
                <a:cs typeface="Times New Roman" charset="0"/>
              </a:rPr>
              <a:t>. The system is </a:t>
            </a:r>
            <a:r>
              <a:rPr lang="en-US" b="1" dirty="0">
                <a:latin typeface="Times New Roman" charset="0"/>
                <a:ea typeface="Times New Roman" charset="0"/>
                <a:cs typeface="Times New Roman" charset="0"/>
              </a:rPr>
              <a:t>trained</a:t>
            </a:r>
            <a:r>
              <a:rPr lang="en-US" dirty="0">
                <a:latin typeface="Times New Roman" charset="0"/>
                <a:ea typeface="Times New Roman" charset="0"/>
                <a:cs typeface="Times New Roman" charset="0"/>
              </a:rPr>
              <a:t> for four gestures using the </a:t>
            </a:r>
            <a:r>
              <a:rPr lang="en-US" b="1" dirty="0">
                <a:latin typeface="Times New Roman" charset="0"/>
                <a:ea typeface="Times New Roman" charset="0"/>
                <a:cs typeface="Times New Roman" charset="0"/>
              </a:rPr>
              <a:t>generated dataset</a:t>
            </a:r>
            <a:r>
              <a:rPr lang="en-US" dirty="0">
                <a:latin typeface="Times New Roman" charset="0"/>
                <a:ea typeface="Times New Roman" charset="0"/>
                <a:cs typeface="Times New Roman" charset="0"/>
              </a:rPr>
              <a:t>.</a:t>
            </a:r>
          </a:p>
          <a:p>
            <a:pPr marL="285750" indent="-285750">
              <a:buFont typeface="Arial" charset="0"/>
              <a:buChar char="•"/>
            </a:pPr>
            <a:r>
              <a:rPr lang="en-US" dirty="0">
                <a:latin typeface="Times New Roman" charset="0"/>
                <a:ea typeface="Times New Roman" charset="0"/>
                <a:cs typeface="Times New Roman" charset="0"/>
              </a:rPr>
              <a:t>The proposed system is used to detect the hand gestures of a person and performing certain actions such as </a:t>
            </a:r>
            <a:r>
              <a:rPr lang="en-US" b="1" dirty="0">
                <a:latin typeface="Times New Roman" charset="0"/>
                <a:ea typeface="Times New Roman" charset="0"/>
                <a:cs typeface="Times New Roman" charset="0"/>
              </a:rPr>
              <a:t>turning the page right and left</a:t>
            </a:r>
            <a:r>
              <a:rPr lang="en-US" dirty="0">
                <a:latin typeface="Times New Roman" charset="0"/>
                <a:ea typeface="Times New Roman" charset="0"/>
                <a:cs typeface="Times New Roman" charset="0"/>
              </a:rPr>
              <a:t>,  </a:t>
            </a:r>
            <a:r>
              <a:rPr lang="en-US" b="1" dirty="0">
                <a:latin typeface="Times New Roman" charset="0"/>
                <a:ea typeface="Times New Roman" charset="0"/>
                <a:cs typeface="Times New Roman" charset="0"/>
              </a:rPr>
              <a:t>zooming in and zooming out in a PDF</a:t>
            </a:r>
            <a:r>
              <a:rPr lang="en-US" dirty="0">
                <a:latin typeface="Times New Roman" charset="0"/>
                <a:ea typeface="Times New Roman" charset="0"/>
                <a:cs typeface="Times New Roman" charset="0"/>
              </a:rPr>
              <a:t>, etc.</a:t>
            </a:r>
          </a:p>
          <a:p>
            <a:pPr marL="285750" indent="-285750">
              <a:buFont typeface="Arial"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application of the project </a:t>
            </a:r>
            <a:r>
              <a:rPr lang="en-US" dirty="0">
                <a:latin typeface="Times New Roman" charset="0"/>
                <a:ea typeface="Times New Roman" charset="0"/>
                <a:cs typeface="Times New Roman" charset="0"/>
              </a:rPr>
              <a:t>are in various areas such as : </a:t>
            </a:r>
          </a:p>
          <a:p>
            <a:pPr marL="1257300" lvl="2" indent="-342900">
              <a:buFont typeface="+mj-lt"/>
              <a:buAutoNum type="arabicPeriod"/>
            </a:pPr>
            <a:r>
              <a:rPr lang="en-US" dirty="0">
                <a:latin typeface="Times New Roman" charset="0"/>
                <a:ea typeface="Times New Roman" charset="0"/>
                <a:cs typeface="Times New Roman" charset="0"/>
              </a:rPr>
              <a:t>Automated homes</a:t>
            </a:r>
          </a:p>
          <a:p>
            <a:pPr marL="1257300" lvl="2" indent="-342900">
              <a:buFont typeface="+mj-lt"/>
              <a:buAutoNum type="arabicPeriod"/>
            </a:pPr>
            <a:r>
              <a:rPr lang="en-US" dirty="0">
                <a:latin typeface="Times New Roman" charset="0"/>
                <a:ea typeface="Times New Roman" charset="0"/>
                <a:cs typeface="Times New Roman" charset="0"/>
              </a:rPr>
              <a:t>Making presentations </a:t>
            </a:r>
          </a:p>
          <a:p>
            <a:pPr marL="1257300" lvl="2" indent="-342900">
              <a:buFont typeface="+mj-lt"/>
              <a:buAutoNum type="arabicPeriod"/>
            </a:pPr>
            <a:r>
              <a:rPr lang="en-US" dirty="0">
                <a:latin typeface="Times New Roman" charset="0"/>
                <a:ea typeface="Times New Roman" charset="0"/>
                <a:cs typeface="Times New Roman" charset="0"/>
              </a:rPr>
              <a:t>Gaming </a:t>
            </a:r>
          </a:p>
          <a:p>
            <a:pPr marL="1257300" lvl="2" indent="-342900">
              <a:buFont typeface="+mj-lt"/>
              <a:buAutoNum type="arabicPeriod"/>
            </a:pPr>
            <a:r>
              <a:rPr lang="en-US" dirty="0">
                <a:latin typeface="Times New Roman" charset="0"/>
                <a:ea typeface="Times New Roman" charset="0"/>
                <a:cs typeface="Times New Roman" charset="0"/>
              </a:rPr>
              <a:t>Switching T.V channels </a:t>
            </a:r>
          </a:p>
          <a:p>
            <a:pPr marL="1257300" lvl="2" indent="-342900">
              <a:buFont typeface="+mj-lt"/>
              <a:buAutoNum type="arabicPeriod"/>
            </a:pPr>
            <a:r>
              <a:rPr lang="en-US" dirty="0">
                <a:latin typeface="Times New Roman" charset="0"/>
                <a:ea typeface="Times New Roman" charset="0"/>
                <a:cs typeface="Times New Roman" charset="0"/>
              </a:rPr>
              <a:t>Internet of Things (IOT)</a:t>
            </a:r>
          </a:p>
          <a:p>
            <a:pPr marL="285750" indent="-285750">
              <a:buFont typeface="Arial" charset="0"/>
              <a:buChar char="•"/>
            </a:pPr>
            <a:r>
              <a:rPr lang="en-US" dirty="0">
                <a:latin typeface="Times New Roman" charset="0"/>
                <a:ea typeface="Times New Roman" charset="0"/>
                <a:cs typeface="Times New Roman" charset="0"/>
              </a:rPr>
              <a:t>As part of the </a:t>
            </a:r>
            <a:r>
              <a:rPr lang="en-US" b="1" dirty="0">
                <a:latin typeface="Times New Roman" charset="0"/>
                <a:ea typeface="Times New Roman" charset="0"/>
                <a:cs typeface="Times New Roman" charset="0"/>
              </a:rPr>
              <a:t>future work and enhancement </a:t>
            </a:r>
            <a:r>
              <a:rPr lang="en-US" dirty="0">
                <a:latin typeface="Times New Roman" charset="0"/>
                <a:ea typeface="Times New Roman" charset="0"/>
                <a:cs typeface="Times New Roman" charset="0"/>
              </a:rPr>
              <a:t>the following can be implemented : </a:t>
            </a:r>
          </a:p>
          <a:p>
            <a:pPr marL="1257300" lvl="2" indent="-342900">
              <a:buFont typeface="+mj-lt"/>
              <a:buAutoNum type="arabicPeriod"/>
            </a:pPr>
            <a:r>
              <a:rPr lang="en-US" dirty="0">
                <a:latin typeface="Times New Roman" charset="0"/>
                <a:ea typeface="Times New Roman" charset="0"/>
                <a:cs typeface="Times New Roman" charset="0"/>
              </a:rPr>
              <a:t>More number of gestures</a:t>
            </a:r>
            <a:endParaRPr lang="en-GB" dirty="0">
              <a:latin typeface="Times New Roman" charset="0"/>
              <a:ea typeface="Times New Roman" charset="0"/>
              <a:cs typeface="Times New Roman" charset="0"/>
            </a:endParaRPr>
          </a:p>
          <a:p>
            <a:pPr marL="1257300" lvl="2" indent="-342900">
              <a:buFont typeface="+mj-lt"/>
              <a:buAutoNum type="arabicPeriod"/>
            </a:pPr>
            <a:r>
              <a:rPr lang="en-US" dirty="0">
                <a:latin typeface="Times New Roman" charset="0"/>
                <a:ea typeface="Times New Roman" charset="0"/>
                <a:cs typeface="Times New Roman" charset="0"/>
              </a:rPr>
              <a:t>Extending to dynamic gestures such as swiping left and right</a:t>
            </a:r>
            <a:endParaRPr lang="en-GB" dirty="0">
              <a:latin typeface="Times New Roman" charset="0"/>
              <a:ea typeface="Times New Roman" charset="0"/>
              <a:cs typeface="Times New Roman" charset="0"/>
            </a:endParaRPr>
          </a:p>
          <a:p>
            <a:pPr marL="1257300" lvl="2" indent="-342900">
              <a:buFont typeface="+mj-lt"/>
              <a:buAutoNum type="arabicPeriod"/>
            </a:pPr>
            <a:r>
              <a:rPr lang="en-US" dirty="0">
                <a:latin typeface="Times New Roman" charset="0"/>
                <a:ea typeface="Times New Roman" charset="0"/>
                <a:cs typeface="Times New Roman" charset="0"/>
              </a:rPr>
              <a:t>Better accuracy and efficiency</a:t>
            </a:r>
          </a:p>
          <a:p>
            <a:pPr marL="1257300" lvl="2" indent="-342900">
              <a:buFont typeface="+mj-lt"/>
              <a:buAutoNum type="arabicPeriod"/>
            </a:pPr>
            <a:r>
              <a:rPr lang="en-US" dirty="0">
                <a:latin typeface="Times New Roman" charset="0"/>
                <a:ea typeface="Times New Roman" charset="0"/>
                <a:cs typeface="Times New Roman" charset="0"/>
              </a:rPr>
              <a:t>Moving through multiple pages</a:t>
            </a:r>
          </a:p>
        </p:txBody>
      </p:sp>
    </p:spTree>
    <p:extLst>
      <p:ext uri="{BB962C8B-B14F-4D97-AF65-F5344CB8AC3E}">
        <p14:creationId xmlns:p14="http://schemas.microsoft.com/office/powerpoint/2010/main" val="46483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152718"/>
            <a:ext cx="6705600" cy="611199"/>
          </a:xfrm>
          <a:prstGeom prst="rect">
            <a:avLst/>
          </a:prstGeom>
        </p:spPr>
        <p:txBody>
          <a:bodyPr>
            <a:normAutofit fontScale="97500" lnSpcReduction="100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t>          REFERENCES</a:t>
            </a:r>
            <a:endParaRPr lang="en-US" dirty="0"/>
          </a:p>
        </p:txBody>
      </p:sp>
      <p:sp>
        <p:nvSpPr>
          <p:cNvPr id="5" name="Content Placeholder 2"/>
          <p:cNvSpPr txBox="1">
            <a:spLocks/>
          </p:cNvSpPr>
          <p:nvPr/>
        </p:nvSpPr>
        <p:spPr>
          <a:xfrm>
            <a:off x="152400" y="1066801"/>
            <a:ext cx="8686800" cy="5426075"/>
          </a:xfrm>
          <a:prstGeom prst="rect">
            <a:avLst/>
          </a:prstGeom>
        </p:spPr>
        <p:txBody>
          <a:bodyPr>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lnSpc>
                <a:spcPct val="120000"/>
              </a:lnSpc>
            </a:pPr>
            <a:r>
              <a:rPr lang="en-GB" sz="1400" b="0" dirty="0">
                <a:latin typeface="Times New Roman" panose="02020603050405020304" pitchFamily="18" charset="0"/>
                <a:cs typeface="Times New Roman" panose="02020603050405020304" pitchFamily="18" charset="0"/>
              </a:rPr>
              <a:t>[1] </a:t>
            </a:r>
            <a:r>
              <a:rPr lang="en-GB" sz="1400" b="0" dirty="0" err="1">
                <a:latin typeface="Times New Roman" panose="02020603050405020304" pitchFamily="18" charset="0"/>
                <a:cs typeface="Times New Roman" panose="02020603050405020304" pitchFamily="18" charset="0"/>
              </a:rPr>
              <a:t>Meenakshi</a:t>
            </a:r>
            <a:r>
              <a:rPr lang="en-GB" sz="1400" b="0" dirty="0">
                <a:latin typeface="Times New Roman" panose="02020603050405020304" pitchFamily="18" charset="0"/>
                <a:cs typeface="Times New Roman" panose="02020603050405020304" pitchFamily="18" charset="0"/>
              </a:rPr>
              <a:t> Panwar, </a:t>
            </a:r>
            <a:r>
              <a:rPr lang="en-GB" sz="1400" b="0" dirty="0" err="1">
                <a:latin typeface="Times New Roman" panose="02020603050405020304" pitchFamily="18" charset="0"/>
                <a:cs typeface="Times New Roman" panose="02020603050405020304" pitchFamily="18" charset="0"/>
              </a:rPr>
              <a:t>Pawan</a:t>
            </a:r>
            <a:r>
              <a:rPr lang="en-GB" sz="1400" b="0" dirty="0">
                <a:latin typeface="Times New Roman" panose="02020603050405020304" pitchFamily="18" charset="0"/>
                <a:cs typeface="Times New Roman" panose="02020603050405020304" pitchFamily="18" charset="0"/>
              </a:rPr>
              <a:t> Singh </a:t>
            </a:r>
            <a:r>
              <a:rPr lang="en-GB" sz="1400" b="0" dirty="0" err="1">
                <a:latin typeface="Times New Roman" panose="02020603050405020304" pitchFamily="18" charset="0"/>
                <a:cs typeface="Times New Roman" panose="02020603050405020304" pitchFamily="18" charset="0"/>
              </a:rPr>
              <a:t>Mehra</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for Human Computer Interaction,</a:t>
            </a:r>
            <a:r>
              <a:rPr lang="en-GB" sz="1400" b="0" dirty="0">
                <a:latin typeface="Times New Roman" panose="02020603050405020304" pitchFamily="18" charset="0"/>
                <a:cs typeface="Times New Roman" panose="02020603050405020304" pitchFamily="18" charset="0"/>
              </a:rPr>
              <a:t> International Conference on Image Information Processing India (2011).</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[2] </a:t>
            </a:r>
            <a:r>
              <a:rPr lang="en-GB" sz="1400" b="0" dirty="0" err="1">
                <a:latin typeface="Times New Roman" panose="02020603050405020304" pitchFamily="18" charset="0"/>
                <a:cs typeface="Times New Roman" panose="02020603050405020304" pitchFamily="18" charset="0"/>
              </a:rPr>
              <a:t>Rafiqul</a:t>
            </a:r>
            <a:r>
              <a:rPr lang="en-GB" sz="1400" b="0" dirty="0">
                <a:latin typeface="Times New Roman" panose="02020603050405020304" pitchFamily="18" charset="0"/>
                <a:cs typeface="Times New Roman" panose="02020603050405020304" pitchFamily="18" charset="0"/>
              </a:rPr>
              <a:t> Zaman Khan and Noor Adnan </a:t>
            </a:r>
            <a:r>
              <a:rPr lang="en-GB" sz="1400" b="0" dirty="0" err="1">
                <a:latin typeface="Times New Roman" panose="02020603050405020304" pitchFamily="18" charset="0"/>
                <a:cs typeface="Times New Roman" panose="02020603050405020304" pitchFamily="18" charset="0"/>
              </a:rPr>
              <a:t>Ibraheem</a:t>
            </a:r>
            <a:r>
              <a:rPr lang="en-GB" sz="1400" b="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Comparitive</a:t>
            </a:r>
            <a:r>
              <a:rPr lang="en-GB" sz="1400" dirty="0">
                <a:latin typeface="Times New Roman" panose="02020603050405020304" pitchFamily="18" charset="0"/>
                <a:cs typeface="Times New Roman" panose="02020603050405020304" pitchFamily="18" charset="0"/>
              </a:rPr>
              <a:t> Study Of Hand Gesture Recognition System, </a:t>
            </a:r>
            <a:r>
              <a:rPr lang="en-GB" sz="1400" b="0" dirty="0">
                <a:latin typeface="Times New Roman" panose="02020603050405020304" pitchFamily="18" charset="0"/>
                <a:cs typeface="Times New Roman" panose="02020603050405020304" pitchFamily="18" charset="0"/>
              </a:rPr>
              <a:t>AIRCC Digital Library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[3] </a:t>
            </a:r>
            <a:r>
              <a:rPr lang="en-IN" sz="1400" b="0" dirty="0" err="1">
                <a:latin typeface="Times New Roman" panose="02020603050405020304" pitchFamily="18" charset="0"/>
                <a:cs typeface="Times New Roman" panose="02020603050405020304" pitchFamily="18" charset="0"/>
              </a:rPr>
              <a:t>Arpita</a:t>
            </a:r>
            <a:r>
              <a:rPr lang="en-IN" sz="1400" b="0" dirty="0">
                <a:latin typeface="Times New Roman" panose="02020603050405020304" pitchFamily="18" charset="0"/>
                <a:cs typeface="Times New Roman" panose="02020603050405020304" pitchFamily="18" charset="0"/>
              </a:rPr>
              <a:t> Ray Sarkar ,G. </a:t>
            </a:r>
            <a:r>
              <a:rPr lang="en-IN" sz="1400" b="0" dirty="0" err="1">
                <a:latin typeface="Times New Roman" panose="02020603050405020304" pitchFamily="18" charset="0"/>
                <a:cs typeface="Times New Roman" panose="02020603050405020304" pitchFamily="18" charset="0"/>
              </a:rPr>
              <a:t>Sanyal</a:t>
            </a:r>
            <a:r>
              <a:rPr lang="en-IN" sz="1400" b="0" dirty="0">
                <a:latin typeface="Times New Roman" panose="02020603050405020304" pitchFamily="18" charset="0"/>
                <a:cs typeface="Times New Roman" panose="02020603050405020304" pitchFamily="18" charset="0"/>
              </a:rPr>
              <a:t> , </a:t>
            </a:r>
            <a:r>
              <a:rPr lang="en-GB" sz="1400" b="0" dirty="0">
                <a:latin typeface="Times New Roman" panose="02020603050405020304" pitchFamily="18" charset="0"/>
                <a:cs typeface="Times New Roman" panose="02020603050405020304" pitchFamily="18" charset="0"/>
              </a:rPr>
              <a:t>S. </a:t>
            </a:r>
            <a:r>
              <a:rPr lang="en-GB" sz="1400" b="0" dirty="0" err="1">
                <a:latin typeface="Times New Roman" panose="02020603050405020304" pitchFamily="18" charset="0"/>
                <a:cs typeface="Times New Roman" panose="02020603050405020304" pitchFamily="18" charset="0"/>
              </a:rPr>
              <a:t>Majumder</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Systems: A Survey ,</a:t>
            </a:r>
            <a:r>
              <a:rPr lang="en-GB" sz="1400" b="0" dirty="0">
                <a:latin typeface="Times New Roman" panose="02020603050405020304" pitchFamily="18" charset="0"/>
                <a:cs typeface="Times New Roman" panose="02020603050405020304" pitchFamily="18" charset="0"/>
              </a:rPr>
              <a:t>International Journal of Computer Applications  Volume 71– No.15, May 2013.</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[4] </a:t>
            </a:r>
            <a:r>
              <a:rPr lang="en-GB" sz="1400" b="0" dirty="0" err="1">
                <a:latin typeface="Times New Roman" panose="02020603050405020304" pitchFamily="18" charset="0"/>
                <a:cs typeface="Times New Roman" panose="02020603050405020304" pitchFamily="18" charset="0"/>
              </a:rPr>
              <a:t>Manjunath</a:t>
            </a:r>
            <a:r>
              <a:rPr lang="en-GB" sz="1400" b="0" dirty="0">
                <a:latin typeface="Times New Roman" panose="02020603050405020304" pitchFamily="18" charset="0"/>
                <a:cs typeface="Times New Roman" panose="02020603050405020304" pitchFamily="18" charset="0"/>
              </a:rPr>
              <a:t> A E ,</a:t>
            </a:r>
            <a:r>
              <a:rPr lang="en-GB" sz="1400" b="0" dirty="0" err="1">
                <a:latin typeface="Times New Roman" panose="02020603050405020304" pitchFamily="18" charset="0"/>
                <a:cs typeface="Times New Roman" panose="02020603050405020304" pitchFamily="18" charset="0"/>
              </a:rPr>
              <a:t>Vijaya</a:t>
            </a:r>
            <a:r>
              <a:rPr lang="en-GB" sz="1400" b="0" dirty="0">
                <a:latin typeface="Times New Roman" panose="02020603050405020304" pitchFamily="18" charset="0"/>
                <a:cs typeface="Times New Roman" panose="02020603050405020304" pitchFamily="18" charset="0"/>
              </a:rPr>
              <a:t> Kumar B P , Rajesh H</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Comparative Study of Hand Gesture Recognition Algorithms,</a:t>
            </a:r>
            <a:r>
              <a:rPr lang="en-GB" sz="1400" b="0" dirty="0">
                <a:latin typeface="Times New Roman" panose="02020603050405020304" pitchFamily="18" charset="0"/>
                <a:cs typeface="Times New Roman" panose="02020603050405020304" pitchFamily="18" charset="0"/>
              </a:rPr>
              <a:t> International Journal of Research in Computer and Communication Technology, </a:t>
            </a:r>
            <a:r>
              <a:rPr lang="en-GB" sz="1400" b="0" dirty="0" err="1">
                <a:latin typeface="Times New Roman" panose="02020603050405020304" pitchFamily="18" charset="0"/>
                <a:cs typeface="Times New Roman" panose="02020603050405020304" pitchFamily="18" charset="0"/>
              </a:rPr>
              <a:t>Vol</a:t>
            </a:r>
            <a:r>
              <a:rPr lang="en-GB" sz="1400" b="0" dirty="0">
                <a:latin typeface="Times New Roman" panose="02020603050405020304" pitchFamily="18" charset="0"/>
                <a:cs typeface="Times New Roman" panose="02020603050405020304" pitchFamily="18" charset="0"/>
              </a:rPr>
              <a:t> 3, Issue 4, April- 2014.</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IN" sz="1400" b="0" dirty="0">
                <a:latin typeface="Times New Roman" panose="02020603050405020304" pitchFamily="18" charset="0"/>
                <a:cs typeface="Times New Roman" panose="02020603050405020304" pitchFamily="18" charset="0"/>
              </a:rPr>
              <a:t>[5] </a:t>
            </a:r>
            <a:r>
              <a:rPr lang="en-GB" sz="1400" b="0" dirty="0" err="1">
                <a:latin typeface="Times New Roman" panose="02020603050405020304" pitchFamily="18" charset="0"/>
                <a:cs typeface="Times New Roman" panose="02020603050405020304" pitchFamily="18" charset="0"/>
              </a:rPr>
              <a:t>Dnyanada</a:t>
            </a:r>
            <a:r>
              <a:rPr lang="en-GB" sz="1400" b="0" dirty="0">
                <a:latin typeface="Times New Roman" panose="02020603050405020304" pitchFamily="18" charset="0"/>
                <a:cs typeface="Times New Roman" panose="02020603050405020304" pitchFamily="18" charset="0"/>
              </a:rPr>
              <a:t> R </a:t>
            </a:r>
            <a:r>
              <a:rPr lang="en-GB" sz="1400" b="0" dirty="0" err="1">
                <a:latin typeface="Times New Roman" panose="02020603050405020304" pitchFamily="18" charset="0"/>
                <a:cs typeface="Times New Roman" panose="02020603050405020304" pitchFamily="18" charset="0"/>
              </a:rPr>
              <a:t>Jadhav</a:t>
            </a:r>
            <a:r>
              <a:rPr lang="en-GB" sz="1400" b="0" dirty="0">
                <a:latin typeface="Times New Roman" panose="02020603050405020304" pitchFamily="18" charset="0"/>
                <a:cs typeface="Times New Roman" panose="02020603050405020304" pitchFamily="18" charset="0"/>
              </a:rPr>
              <a:t>, L. M. R. J Lobo,</a:t>
            </a:r>
            <a:r>
              <a:rPr lang="en-GB" sz="1400" dirty="0">
                <a:latin typeface="Times New Roman" panose="02020603050405020304" pitchFamily="18" charset="0"/>
                <a:cs typeface="Times New Roman" panose="02020603050405020304" pitchFamily="18" charset="0"/>
              </a:rPr>
              <a:t> Navigation of PowerPoint Using Hand Gestures ,  </a:t>
            </a:r>
            <a:r>
              <a:rPr lang="en-GB" sz="1400" b="0" dirty="0">
                <a:latin typeface="Times New Roman" panose="02020603050405020304" pitchFamily="18" charset="0"/>
                <a:cs typeface="Times New Roman" panose="02020603050405020304" pitchFamily="18" charset="0"/>
              </a:rPr>
              <a:t>International Journal of Science and Research (IJSR) 2015.</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[6] </a:t>
            </a:r>
            <a:r>
              <a:rPr lang="en-GB" sz="1400" b="0" dirty="0" err="1">
                <a:latin typeface="Times New Roman" panose="02020603050405020304" pitchFamily="18" charset="0"/>
                <a:cs typeface="Times New Roman" panose="02020603050405020304" pitchFamily="18" charset="0"/>
              </a:rPr>
              <a:t>Ruchi</a:t>
            </a:r>
            <a:r>
              <a:rPr lang="en-GB" sz="1400" b="0" dirty="0">
                <a:latin typeface="Times New Roman" panose="02020603050405020304" pitchFamily="18" charset="0"/>
                <a:cs typeface="Times New Roman" panose="02020603050405020304" pitchFamily="18" charset="0"/>
              </a:rPr>
              <a:t> Manish </a:t>
            </a:r>
            <a:r>
              <a:rPr lang="en-GB" sz="1400" b="0" dirty="0" err="1">
                <a:latin typeface="Times New Roman" panose="02020603050405020304" pitchFamily="18" charset="0"/>
                <a:cs typeface="Times New Roman" panose="02020603050405020304" pitchFamily="18" charset="0"/>
              </a:rPr>
              <a:t>Gurav</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Premanand</a:t>
            </a:r>
            <a:r>
              <a:rPr lang="en-GB" sz="1400" b="0" dirty="0">
                <a:latin typeface="Times New Roman" panose="02020603050405020304" pitchFamily="18" charset="0"/>
                <a:cs typeface="Times New Roman" panose="02020603050405020304" pitchFamily="18" charset="0"/>
              </a:rPr>
              <a:t> K. </a:t>
            </a:r>
            <a:r>
              <a:rPr lang="en-GB" sz="1400" b="0" dirty="0" err="1">
                <a:latin typeface="Times New Roman" panose="02020603050405020304" pitchFamily="18" charset="0"/>
                <a:cs typeface="Times New Roman" panose="02020603050405020304" pitchFamily="18" charset="0"/>
              </a:rPr>
              <a:t>Kadbe</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Real time finger tracking and contour detection for gesture recognition using OpenCV,</a:t>
            </a:r>
            <a:r>
              <a:rPr lang="en-GB" sz="1400" b="0" dirty="0">
                <a:latin typeface="Times New Roman" panose="02020603050405020304" pitchFamily="18" charset="0"/>
                <a:cs typeface="Times New Roman" panose="02020603050405020304" pitchFamily="18" charset="0"/>
              </a:rPr>
              <a:t>  IEEE Conference May 2015, Pune India.</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[7] Pei Xu, Department of Electrical and Computer Engineering, University of Minnesota, </a:t>
            </a:r>
            <a:r>
              <a:rPr lang="en-GB" sz="1400" dirty="0">
                <a:latin typeface="Times New Roman" panose="02020603050405020304" pitchFamily="18" charset="0"/>
                <a:cs typeface="Times New Roman" panose="02020603050405020304" pitchFamily="18" charset="0"/>
              </a:rPr>
              <a:t>A Real-time Hand Gesture Recognition and Human-Computer Interaction System, </a:t>
            </a:r>
            <a:r>
              <a:rPr lang="en-GB" sz="1400" b="0" dirty="0">
                <a:latin typeface="Times New Roman" panose="02020603050405020304" pitchFamily="18" charset="0"/>
                <a:cs typeface="Times New Roman" panose="02020603050405020304" pitchFamily="18" charset="0"/>
              </a:rPr>
              <a:t>Research Paper April 2017.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[8] </a:t>
            </a:r>
            <a:r>
              <a:rPr lang="en-GB" sz="1400" b="0" dirty="0" err="1">
                <a:latin typeface="Times New Roman" panose="02020603050405020304" pitchFamily="18" charset="0"/>
                <a:cs typeface="Times New Roman" panose="02020603050405020304" pitchFamily="18" charset="0"/>
              </a:rPr>
              <a:t>P.Suganya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R.Sathya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K.Vijayalakshmi</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 Detection and Recognition of Gestures To Control The System Applications by Neural Networks, </a:t>
            </a:r>
            <a:r>
              <a:rPr lang="en-GB" sz="1400" b="0" dirty="0">
                <a:latin typeface="Times New Roman" panose="02020603050405020304" pitchFamily="18" charset="0"/>
                <a:cs typeface="Times New Roman" panose="02020603050405020304" pitchFamily="18" charset="0"/>
              </a:rPr>
              <a:t>International Journal of Pure and Applied Mathematics 2018.</a:t>
            </a:r>
            <a:endParaRPr lang="en-US" sz="1400" b="0" dirty="0">
              <a:latin typeface="Times New Roman" panose="02020603050405020304" pitchFamily="18" charset="0"/>
              <a:cs typeface="Times New Roman" panose="02020603050405020304" pitchFamily="18" charset="0"/>
            </a:endParaRPr>
          </a:p>
          <a:p>
            <a:pPr algn="just">
              <a:lnSpc>
                <a:spcPct val="120000"/>
              </a:lnSpc>
            </a:pPr>
            <a:endParaRPr lang="en-US" sz="1100" b="0" dirty="0">
              <a:latin typeface="Times New Roman" charset="0"/>
              <a:ea typeface="Times New Roman" charset="0"/>
              <a:cs typeface="Times New Roman" charset="0"/>
            </a:endParaRPr>
          </a:p>
          <a:p>
            <a:pPr algn="just">
              <a:lnSpc>
                <a:spcPct val="120000"/>
              </a:lnSpc>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pPr>
            <a:endParaRPr lang="en-US" sz="1100" b="0" dirty="0">
              <a:latin typeface="Times New Roman" charset="0"/>
              <a:ea typeface="Times New Roman" charset="0"/>
              <a:cs typeface="Times New Roman" charset="0"/>
            </a:endParaRPr>
          </a:p>
        </p:txBody>
      </p:sp>
      <p:sp>
        <p:nvSpPr>
          <p:cNvPr id="6" name="Footer Placeholder 3"/>
          <p:cNvSpPr>
            <a:spLocks noGrp="1"/>
          </p:cNvSpPr>
          <p:nvPr>
            <p:ph type="ftr" sz="quarter" idx="11"/>
          </p:nvPr>
        </p:nvSpPr>
        <p:spPr>
          <a:xfrm>
            <a:off x="457199" y="6492876"/>
            <a:ext cx="5053263" cy="236472"/>
          </a:xfrm>
        </p:spPr>
        <p:txBody>
          <a:bodyPr/>
          <a:lstStyle/>
          <a:p>
            <a:r>
              <a:rPr lang="en-US"/>
              <a:t>Hand Gesture Recognition For Human Computer Interaction</a:t>
            </a:r>
          </a:p>
        </p:txBody>
      </p:sp>
      <p:sp>
        <p:nvSpPr>
          <p:cNvPr id="7" name="Slide Number Placeholder 4"/>
          <p:cNvSpPr>
            <a:spLocks noGrp="1"/>
          </p:cNvSpPr>
          <p:nvPr>
            <p:ph type="sldNum" sz="quarter" idx="12"/>
          </p:nvPr>
        </p:nvSpPr>
        <p:spPr>
          <a:xfrm>
            <a:off x="8305800" y="6319921"/>
            <a:ext cx="1096129" cy="538079"/>
          </a:xfrm>
        </p:spPr>
        <p:txBody>
          <a:bodyPr/>
          <a:lstStyle/>
          <a:p>
            <a:r>
              <a:rPr lang="en-US" dirty="0" smtClean="0"/>
              <a:t>25</a:t>
            </a:r>
            <a:endParaRPr lang="en-US" dirty="0"/>
          </a:p>
        </p:txBody>
      </p:sp>
      <p:pic>
        <p:nvPicPr>
          <p:cNvPr id="8" name="Picture 7">
            <a:extLst>
              <a:ext uri="{FF2B5EF4-FFF2-40B4-BE49-F238E27FC236}">
                <a16:creationId xmlns:a16="http://schemas.microsoft.com/office/drawing/2014/main" xmlns=""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4801" y="112849"/>
            <a:ext cx="1143000" cy="953952"/>
          </a:xfrm>
          <a:prstGeom prst="rect">
            <a:avLst/>
          </a:prstGeom>
        </p:spPr>
      </p:pic>
    </p:spTree>
    <p:extLst>
      <p:ext uri="{BB962C8B-B14F-4D97-AF65-F5344CB8AC3E}">
        <p14:creationId xmlns:p14="http://schemas.microsoft.com/office/powerpoint/2010/main" val="165502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7FDA0-2C1E-445D-86F7-0620F16682F2}"/>
              </a:ext>
            </a:extLst>
          </p:cNvPr>
          <p:cNvSpPr>
            <a:spLocks noGrp="1"/>
          </p:cNvSpPr>
          <p:nvPr>
            <p:ph type="title"/>
          </p:nvPr>
        </p:nvSpPr>
        <p:spPr>
          <a:xfrm>
            <a:off x="2209800" y="100109"/>
            <a:ext cx="4114800" cy="686118"/>
          </a:xfrm>
        </p:spPr>
        <p:txBody>
          <a:bodyPr/>
          <a:lstStyle/>
          <a:p>
            <a:r>
              <a:rPr lang="en-IN" dirty="0"/>
              <a:t>introduction</a:t>
            </a:r>
          </a:p>
        </p:txBody>
      </p:sp>
      <p:sp>
        <p:nvSpPr>
          <p:cNvPr id="3" name="Content Placeholder 2">
            <a:extLst>
              <a:ext uri="{FF2B5EF4-FFF2-40B4-BE49-F238E27FC236}">
                <a16:creationId xmlns:a16="http://schemas.microsoft.com/office/drawing/2014/main" xmlns="" id="{4C08214F-4063-44F1-8FCF-E5FCD64EF883}"/>
              </a:ext>
            </a:extLst>
          </p:cNvPr>
          <p:cNvSpPr>
            <a:spLocks noGrp="1"/>
          </p:cNvSpPr>
          <p:nvPr>
            <p:ph idx="1"/>
          </p:nvPr>
        </p:nvSpPr>
        <p:spPr>
          <a:xfrm>
            <a:off x="457200" y="1143000"/>
            <a:ext cx="7620000" cy="4983163"/>
          </a:xfrm>
        </p:spPr>
        <p:txBody>
          <a:bodyPr/>
          <a:lstStyle/>
          <a:p>
            <a:pPr algn="just"/>
            <a:r>
              <a:rPr lang="en-IN" b="0" dirty="0">
                <a:latin typeface="Times New Roman" panose="02020603050405020304" pitchFamily="18" charset="0"/>
                <a:cs typeface="Times New Roman" panose="02020603050405020304" pitchFamily="18" charset="0"/>
              </a:rPr>
              <a:t>Gestures are the actions that commonly originate from any bodily motion, but usually they can be originated from the face or the hand. These gestures are helpful in communicating meaningful messages by the user. A hand gesture recognition system can be developed in order to capture the hand gestures that are being performed by the user, analyse them further to control the system based on the information gained from the analysis. </a:t>
            </a:r>
          </a:p>
          <a:p>
            <a:r>
              <a:rPr lang="en-IN" b="0" dirty="0">
                <a:latin typeface="Times New Roman" panose="02020603050405020304" pitchFamily="18" charset="0"/>
                <a:cs typeface="Times New Roman" panose="02020603050405020304" pitchFamily="18" charset="0"/>
              </a:rPr>
              <a:t>The hand gesture recognition system for human computer interaction uses OpenCV for gesture recognition and Convolutional neural network (</a:t>
            </a:r>
            <a:r>
              <a:rPr lang="en-IN" b="0" dirty="0" err="1">
                <a:latin typeface="Times New Roman" panose="02020603050405020304" pitchFamily="18" charset="0"/>
                <a:cs typeface="Times New Roman" panose="02020603050405020304" pitchFamily="18" charset="0"/>
              </a:rPr>
              <a:t>ConvNets</a:t>
            </a:r>
            <a:r>
              <a:rPr lang="en-IN" b="0" dirty="0">
                <a:latin typeface="Times New Roman" panose="02020603050405020304" pitchFamily="18" charset="0"/>
                <a:cs typeface="Times New Roman" panose="02020603050405020304" pitchFamily="18" charset="0"/>
              </a:rPr>
              <a:t> or CNNs)  for training the model in use. It takes in gestures such as the palm for zooming in, the fist for zooming out, a swing of the hand turns the pages towards the right and the peace sign turns the pages towards the left. </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xmlns="" id="{A167D546-4CC1-4914-AE30-521949BAC22C}"/>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xmlns="" id="{7B556E5E-6E8B-410D-BDF4-E3F225E146C4}"/>
              </a:ext>
            </a:extLst>
          </p:cNvPr>
          <p:cNvSpPr>
            <a:spLocks noGrp="1"/>
          </p:cNvSpPr>
          <p:nvPr>
            <p:ph type="sldNum" sz="quarter" idx="12"/>
          </p:nvPr>
        </p:nvSpPr>
        <p:spPr>
          <a:xfrm>
            <a:off x="8686800" y="6310312"/>
            <a:ext cx="1315721" cy="365125"/>
          </a:xfrm>
        </p:spPr>
        <p:txBody>
          <a:bodyPr/>
          <a:lstStyle/>
          <a:p>
            <a:fld id="{720B46DC-49FD-4C93-A4AB-6D5A9677AF67}" type="slidenum">
              <a:rPr lang="en-US" smtClean="0"/>
              <a:t>3</a:t>
            </a:fld>
            <a:endParaRPr lang="en-US" dirty="0"/>
          </a:p>
        </p:txBody>
      </p:sp>
      <p:pic>
        <p:nvPicPr>
          <p:cNvPr id="6" name="Picture 5">
            <a:extLst>
              <a:ext uri="{FF2B5EF4-FFF2-40B4-BE49-F238E27FC236}">
                <a16:creationId xmlns:a16="http://schemas.microsoft.com/office/drawing/2014/main" xmlns=""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112550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839277" y="34897"/>
            <a:ext cx="3276599" cy="914082"/>
          </a:xfrm>
        </p:spPr>
        <p:txBody>
          <a:bodyPr/>
          <a:lstStyle/>
          <a:p>
            <a:r>
              <a:rPr lang="en-US" dirty="0"/>
              <a:t>OBJECTIVE</a:t>
            </a:r>
          </a:p>
        </p:txBody>
      </p:sp>
      <p:sp>
        <p:nvSpPr>
          <p:cNvPr id="7" name="Content Placeholder 2"/>
          <p:cNvSpPr>
            <a:spLocks noGrp="1"/>
          </p:cNvSpPr>
          <p:nvPr>
            <p:ph idx="1"/>
          </p:nvPr>
        </p:nvSpPr>
        <p:spPr>
          <a:xfrm>
            <a:off x="0" y="1378339"/>
            <a:ext cx="8955155" cy="5114535"/>
          </a:xfrm>
        </p:spPr>
        <p:txBody>
          <a:bodyPr>
            <a:noAutofit/>
          </a:bodyPr>
          <a:lstStyle/>
          <a:p>
            <a:pPr marL="457200" indent="-457200" algn="just">
              <a:buFont typeface="Arial" charset="0"/>
              <a:buChar char="•"/>
            </a:pPr>
            <a:r>
              <a:rPr lang="en-US" sz="1800" b="0" dirty="0">
                <a:latin typeface="Times New Roman" charset="0"/>
                <a:ea typeface="Times New Roman" charset="0"/>
                <a:cs typeface="Times New Roman" charset="0"/>
              </a:rPr>
              <a:t>The main objective of our proposed system is to </a:t>
            </a:r>
            <a:r>
              <a:rPr lang="en-US" sz="1800" dirty="0">
                <a:latin typeface="Times New Roman" charset="0"/>
                <a:ea typeface="Times New Roman" charset="0"/>
                <a:cs typeface="Times New Roman" charset="0"/>
              </a:rPr>
              <a:t>detect hand movements / gestures</a:t>
            </a:r>
            <a:r>
              <a:rPr lang="en-US" sz="1800" b="0" dirty="0">
                <a:latin typeface="Times New Roman" charset="0"/>
                <a:ea typeface="Times New Roman" charset="0"/>
                <a:cs typeface="Times New Roman" charset="0"/>
              </a:rPr>
              <a:t>. </a:t>
            </a:r>
          </a:p>
          <a:p>
            <a:pPr algn="just"/>
            <a:endParaRPr lang="en-US" sz="1800" b="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Detect the gestures by training the system on a dataset using </a:t>
            </a:r>
            <a:r>
              <a:rPr lang="en-US" sz="1800" dirty="0">
                <a:latin typeface="Times New Roman" charset="0"/>
                <a:ea typeface="Times New Roman" charset="0"/>
                <a:cs typeface="Times New Roman" charset="0"/>
              </a:rPr>
              <a:t>neural networks </a:t>
            </a:r>
            <a:r>
              <a:rPr lang="en-US" sz="1800" b="0" dirty="0">
                <a:latin typeface="Times New Roman" charset="0"/>
                <a:ea typeface="Times New Roman" charset="0"/>
                <a:cs typeface="Times New Roman" charset="0"/>
              </a:rPr>
              <a:t>and </a:t>
            </a:r>
            <a:r>
              <a:rPr lang="en-US" sz="1800" dirty="0">
                <a:latin typeface="Times New Roman" charset="0"/>
                <a:ea typeface="Times New Roman" charset="0"/>
                <a:cs typeface="Times New Roman" charset="0"/>
              </a:rPr>
              <a:t>machine learning techniques.</a:t>
            </a:r>
          </a:p>
          <a:p>
            <a:pPr algn="just"/>
            <a:endParaRPr lang="en-US" sz="180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Perform different actions such as </a:t>
            </a:r>
            <a:r>
              <a:rPr lang="en-US" sz="1800" dirty="0">
                <a:latin typeface="Times New Roman" charset="0"/>
                <a:ea typeface="Times New Roman" charset="0"/>
                <a:cs typeface="Times New Roman" charset="0"/>
              </a:rPr>
              <a:t>switching of pages, zooming in or zooming out of pages</a:t>
            </a:r>
            <a:r>
              <a:rPr lang="en-US" sz="1800" b="0" dirty="0">
                <a:latin typeface="Times New Roman" charset="0"/>
                <a:ea typeface="Times New Roman" charset="0"/>
                <a:cs typeface="Times New Roman" charset="0"/>
              </a:rPr>
              <a:t>, etc based on different gestures detected.</a:t>
            </a:r>
          </a:p>
          <a:p>
            <a:pPr marL="457200" indent="-457200" algn="just">
              <a:buFont typeface="Arial" charset="0"/>
              <a:buChar char="•"/>
            </a:pPr>
            <a:endParaRPr lang="en-US" sz="1800" b="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Perform the actions without interaction with the physical hardware such as keyboard and mouse.</a:t>
            </a:r>
          </a:p>
        </p:txBody>
      </p:sp>
      <p:sp>
        <p:nvSpPr>
          <p:cNvPr id="8" name="Footer Placeholder 3"/>
          <p:cNvSpPr>
            <a:spLocks noGrp="1"/>
          </p:cNvSpPr>
          <p:nvPr>
            <p:ph type="ftr" sz="quarter" idx="11"/>
          </p:nvPr>
        </p:nvSpPr>
        <p:spPr>
          <a:xfrm>
            <a:off x="457200" y="6492875"/>
            <a:ext cx="8497956" cy="283845"/>
          </a:xfrm>
        </p:spPr>
        <p:txBody>
          <a:bodyPr/>
          <a:lstStyle/>
          <a:p>
            <a:r>
              <a:rPr lang="en-US"/>
              <a:t>Hand Gesture Recognition For Human Computer Interaction</a:t>
            </a:r>
          </a:p>
        </p:txBody>
      </p:sp>
      <p:sp>
        <p:nvSpPr>
          <p:cNvPr id="9" name="Slide Number Placeholder 4"/>
          <p:cNvSpPr>
            <a:spLocks noGrp="1"/>
          </p:cNvSpPr>
          <p:nvPr>
            <p:ph type="sldNum" sz="quarter" idx="12"/>
          </p:nvPr>
        </p:nvSpPr>
        <p:spPr>
          <a:xfrm>
            <a:off x="8534400" y="6452234"/>
            <a:ext cx="1315721" cy="365125"/>
          </a:xfrm>
        </p:spPr>
        <p:txBody>
          <a:bodyPr/>
          <a:lstStyle/>
          <a:p>
            <a:r>
              <a:rPr lang="en-US" dirty="0"/>
              <a:t>4</a:t>
            </a:r>
          </a:p>
        </p:txBody>
      </p:sp>
      <p:pic>
        <p:nvPicPr>
          <p:cNvPr id="10" name="Picture 9">
            <a:extLst>
              <a:ext uri="{FF2B5EF4-FFF2-40B4-BE49-F238E27FC236}">
                <a16:creationId xmlns:a16="http://schemas.microsoft.com/office/drawing/2014/main" xmlns=""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401" y="8859"/>
            <a:ext cx="1295400" cy="1057941"/>
          </a:xfrm>
          <a:prstGeom prst="rect">
            <a:avLst/>
          </a:prstGeom>
        </p:spPr>
      </p:pic>
    </p:spTree>
    <p:extLst>
      <p:ext uri="{BB962C8B-B14F-4D97-AF65-F5344CB8AC3E}">
        <p14:creationId xmlns:p14="http://schemas.microsoft.com/office/powerpoint/2010/main" val="90883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52E7FDA0-2C1E-445D-86F7-0620F16682F2}"/>
              </a:ext>
            </a:extLst>
          </p:cNvPr>
          <p:cNvSpPr>
            <a:spLocks noGrp="1"/>
          </p:cNvSpPr>
          <p:nvPr>
            <p:ph type="title"/>
          </p:nvPr>
        </p:nvSpPr>
        <p:spPr>
          <a:xfrm>
            <a:off x="1219200" y="100109"/>
            <a:ext cx="7696200" cy="814292"/>
          </a:xfrm>
        </p:spPr>
        <p:txBody>
          <a:bodyPr>
            <a:normAutofit fontScale="90000"/>
          </a:bodyPr>
          <a:lstStyle/>
          <a:p>
            <a:r>
              <a:rPr lang="en-IN" sz="2800" dirty="0"/>
              <a:t>SYSTEM REQUIREMENTS SPECIFICATION </a:t>
            </a:r>
          </a:p>
        </p:txBody>
      </p:sp>
      <p:sp>
        <p:nvSpPr>
          <p:cNvPr id="7" name="Content Placeholder 2">
            <a:extLst>
              <a:ext uri="{FF2B5EF4-FFF2-40B4-BE49-F238E27FC236}">
                <a16:creationId xmlns:a16="http://schemas.microsoft.com/office/drawing/2014/main" xmlns="" id="{4C08214F-4063-44F1-8FCF-E5FCD64EF883}"/>
              </a:ext>
            </a:extLst>
          </p:cNvPr>
          <p:cNvSpPr>
            <a:spLocks noGrp="1"/>
          </p:cNvSpPr>
          <p:nvPr>
            <p:ph idx="1"/>
          </p:nvPr>
        </p:nvSpPr>
        <p:spPr>
          <a:xfrm>
            <a:off x="0" y="1143000"/>
            <a:ext cx="8915400" cy="5349875"/>
          </a:xfrm>
        </p:spPr>
        <p:txBody>
          <a:bodyPr>
            <a:noAutofit/>
          </a:bodyPr>
          <a:lstStyle/>
          <a:p>
            <a:pPr marL="171450" lvl="0" indent="-171450">
              <a:buFont typeface="Arial" charset="0"/>
              <a:buChar char="•"/>
            </a:pPr>
            <a:r>
              <a:rPr lang="en-GB" sz="1400" dirty="0">
                <a:latin typeface="Times New Roman" charset="0"/>
                <a:ea typeface="Times New Roman" charset="0"/>
                <a:cs typeface="Times New Roman" charset="0"/>
              </a:rPr>
              <a:t>FUNCTIONAL REQUIREMENTS: </a:t>
            </a:r>
          </a:p>
          <a:p>
            <a:r>
              <a:rPr lang="en-GB" sz="1400" b="0" dirty="0">
                <a:latin typeface="Times New Roman" charset="0"/>
                <a:ea typeface="Times New Roman" charset="0"/>
                <a:cs typeface="Times New Roman" charset="0"/>
              </a:rPr>
              <a:t>Functional requirements are the necessary requirements for functioning of a software or a system. Functional requirements required for this system are – </a:t>
            </a:r>
          </a:p>
          <a:p>
            <a:pPr marL="228600" lvl="0" indent="-228600">
              <a:buFont typeface="+mj-lt"/>
              <a:buAutoNum type="arabicPeriod"/>
            </a:pPr>
            <a:r>
              <a:rPr lang="en-GB" sz="1400" dirty="0">
                <a:latin typeface="Times New Roman" charset="0"/>
                <a:ea typeface="Times New Roman" charset="0"/>
                <a:cs typeface="Times New Roman" charset="0"/>
              </a:rPr>
              <a:t>Hand Detection</a:t>
            </a:r>
          </a:p>
          <a:p>
            <a:pPr marL="228600" lvl="0" indent="-228600">
              <a:buFont typeface="+mj-lt"/>
              <a:buAutoNum type="arabicPeriod"/>
            </a:pPr>
            <a:r>
              <a:rPr lang="en-GB" sz="1400" dirty="0">
                <a:latin typeface="Times New Roman" charset="0"/>
                <a:ea typeface="Times New Roman" charset="0"/>
                <a:cs typeface="Times New Roman" charset="0"/>
              </a:rPr>
              <a:t>Background Subtraction</a:t>
            </a:r>
          </a:p>
          <a:p>
            <a:pPr marL="228600" lvl="0" indent="-228600">
              <a:buFont typeface="+mj-lt"/>
              <a:buAutoNum type="arabicPeriod"/>
            </a:pPr>
            <a:r>
              <a:rPr lang="en-GB" sz="1400" dirty="0">
                <a:latin typeface="Times New Roman" charset="0"/>
                <a:ea typeface="Times New Roman" charset="0"/>
                <a:cs typeface="Times New Roman" charset="0"/>
              </a:rPr>
              <a:t>Hand Segmentation</a:t>
            </a:r>
          </a:p>
          <a:p>
            <a:pPr marL="228600" lvl="0" indent="-228600">
              <a:buFont typeface="+mj-lt"/>
              <a:buAutoNum type="arabicPeriod"/>
            </a:pPr>
            <a:r>
              <a:rPr lang="en-GB" sz="1400" dirty="0">
                <a:latin typeface="Times New Roman" charset="0"/>
                <a:ea typeface="Times New Roman" charset="0"/>
                <a:cs typeface="Times New Roman" charset="0"/>
              </a:rPr>
              <a:t>Gesture Recognition and Prediction</a:t>
            </a:r>
          </a:p>
          <a:p>
            <a:pPr marL="228600" lvl="0" indent="-228600">
              <a:buFont typeface="+mj-lt"/>
              <a:buAutoNum type="arabicPeriod"/>
            </a:pPr>
            <a:r>
              <a:rPr lang="en-GB" sz="1400" dirty="0">
                <a:latin typeface="Times New Roman" charset="0"/>
                <a:ea typeface="Times New Roman" charset="0"/>
                <a:cs typeface="Times New Roman" charset="0"/>
              </a:rPr>
              <a:t>Performing actions according to the recognised gesture on the pdf.</a:t>
            </a:r>
          </a:p>
          <a:p>
            <a:endParaRPr lang="en-GB" sz="1400" b="0" dirty="0">
              <a:latin typeface="Times New Roman" charset="0"/>
              <a:ea typeface="Times New Roman" charset="0"/>
              <a:cs typeface="Times New Roman" charset="0"/>
            </a:endParaRPr>
          </a:p>
          <a:p>
            <a:pPr marL="171450" lvl="0" indent="-171450">
              <a:buFont typeface="Arial" charset="0"/>
              <a:buChar char="•"/>
            </a:pPr>
            <a:r>
              <a:rPr lang="en-GB" sz="1400" dirty="0">
                <a:latin typeface="Times New Roman" charset="0"/>
                <a:ea typeface="Times New Roman" charset="0"/>
                <a:cs typeface="Times New Roman" charset="0"/>
              </a:rPr>
              <a:t>NON – FUNCTIONAL REQUIREMENTS: </a:t>
            </a:r>
          </a:p>
          <a:p>
            <a:r>
              <a:rPr lang="en-GB" sz="1400" b="0" dirty="0">
                <a:latin typeface="Times New Roman" charset="0"/>
                <a:ea typeface="Times New Roman" charset="0"/>
                <a:cs typeface="Times New Roman" charset="0"/>
              </a:rPr>
              <a:t>Non – Functional requirements support the functioning of the system. They have a check on the entire system as a whole. Non – functional requirements of the system are:</a:t>
            </a:r>
          </a:p>
          <a:p>
            <a:pPr marL="228600" lvl="0" indent="-228600">
              <a:buFont typeface="+mj-lt"/>
              <a:buAutoNum type="arabicPeriod"/>
            </a:pPr>
            <a:r>
              <a:rPr lang="en-GB" sz="1400" dirty="0">
                <a:latin typeface="Times New Roman" charset="0"/>
                <a:ea typeface="Times New Roman" charset="0"/>
                <a:cs typeface="Times New Roman" charset="0"/>
              </a:rPr>
              <a:t>Reliability:  </a:t>
            </a:r>
            <a:r>
              <a:rPr lang="en-GB" sz="1400" b="0" dirty="0">
                <a:latin typeface="Times New Roman" charset="0"/>
                <a:ea typeface="Times New Roman" charset="0"/>
                <a:cs typeface="Times New Roman" charset="0"/>
              </a:rPr>
              <a:t>How reliable is the system to deliver the system its service.</a:t>
            </a:r>
          </a:p>
          <a:p>
            <a:pPr marL="228600" lvl="0" indent="-228600">
              <a:buFont typeface="+mj-lt"/>
              <a:buAutoNum type="arabicPeriod"/>
            </a:pPr>
            <a:r>
              <a:rPr lang="en-GB" sz="1400" dirty="0">
                <a:latin typeface="Times New Roman" charset="0"/>
                <a:ea typeface="Times New Roman" charset="0"/>
                <a:cs typeface="Times New Roman" charset="0"/>
              </a:rPr>
              <a:t>Safety: </a:t>
            </a:r>
            <a:r>
              <a:rPr lang="en-GB" sz="1400" b="0" dirty="0">
                <a:latin typeface="Times New Roman" charset="0"/>
                <a:ea typeface="Times New Roman" charset="0"/>
                <a:cs typeface="Times New Roman" charset="0"/>
              </a:rPr>
              <a:t>The ability of the system to perform without failure.</a:t>
            </a:r>
          </a:p>
          <a:p>
            <a:pPr marL="228600" lvl="0" indent="-228600">
              <a:buFont typeface="+mj-lt"/>
              <a:buAutoNum type="arabicPeriod"/>
            </a:pPr>
            <a:r>
              <a:rPr lang="en-GB" sz="1400" dirty="0">
                <a:latin typeface="Times New Roman" charset="0"/>
                <a:ea typeface="Times New Roman" charset="0"/>
                <a:cs typeface="Times New Roman" charset="0"/>
              </a:rPr>
              <a:t>Availability: </a:t>
            </a:r>
            <a:r>
              <a:rPr lang="en-GB" sz="1400" b="0" dirty="0">
                <a:latin typeface="Times New Roman" charset="0"/>
                <a:ea typeface="Times New Roman" charset="0"/>
                <a:cs typeface="Times New Roman" charset="0"/>
              </a:rPr>
              <a:t>The ability of the system to render its services at all times whenever requested by the user.</a:t>
            </a:r>
          </a:p>
          <a:p>
            <a:pPr marL="228600" lvl="0" indent="-228600">
              <a:buFont typeface="+mj-lt"/>
              <a:buAutoNum type="arabicPeriod"/>
            </a:pPr>
            <a:r>
              <a:rPr lang="en-GB" sz="1400" dirty="0">
                <a:latin typeface="Times New Roman" charset="0"/>
                <a:ea typeface="Times New Roman" charset="0"/>
                <a:cs typeface="Times New Roman" charset="0"/>
              </a:rPr>
              <a:t>Dependability: </a:t>
            </a:r>
            <a:r>
              <a:rPr lang="en-GB" sz="1400" b="0" dirty="0">
                <a:latin typeface="Times New Roman" charset="0"/>
                <a:ea typeface="Times New Roman" charset="0"/>
                <a:cs typeface="Times New Roman" charset="0"/>
              </a:rPr>
              <a:t>This is a property of a software / system that establishes a confidence about the system to the user. </a:t>
            </a:r>
          </a:p>
          <a:p>
            <a:pPr marL="228600" indent="-228600">
              <a:buFont typeface="+mj-lt"/>
              <a:buAutoNum type="arabicPeriod"/>
            </a:pPr>
            <a:r>
              <a:rPr lang="en-GB" sz="1400" dirty="0">
                <a:latin typeface="Times New Roman" charset="0"/>
                <a:ea typeface="Times New Roman" charset="0"/>
                <a:cs typeface="Times New Roman" charset="0"/>
              </a:rPr>
              <a:t>Security: </a:t>
            </a:r>
            <a:r>
              <a:rPr lang="en-GB" sz="1400" b="0" dirty="0">
                <a:latin typeface="Times New Roman" charset="0"/>
                <a:ea typeface="Times New Roman" charset="0"/>
                <a:cs typeface="Times New Roman" charset="0"/>
              </a:rPr>
              <a:t>The system is secure such that no outside attacker can intercept the system</a:t>
            </a:r>
            <a:endParaRPr lang="en-IN" sz="1400" b="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xmlns="" id="{A167D546-4CC1-4914-AE30-521949BAC22C}"/>
              </a:ext>
            </a:extLst>
          </p:cNvPr>
          <p:cNvSpPr>
            <a:spLocks noGrp="1"/>
          </p:cNvSpPr>
          <p:nvPr>
            <p:ph type="ftr" sz="quarter" idx="11"/>
          </p:nvPr>
        </p:nvSpPr>
        <p:spPr>
          <a:xfrm>
            <a:off x="457200" y="6492875"/>
            <a:ext cx="5715000" cy="283845"/>
          </a:xfrm>
        </p:spPr>
        <p:txBody>
          <a:bodyPr/>
          <a:lstStyle/>
          <a:p>
            <a:r>
              <a:rPr lang="en-US"/>
              <a:t>Hand Gesture Recognition For Human Computer Interaction</a:t>
            </a:r>
          </a:p>
        </p:txBody>
      </p:sp>
      <p:sp>
        <p:nvSpPr>
          <p:cNvPr id="9" name="Slide Number Placeholder 4">
            <a:extLst>
              <a:ext uri="{FF2B5EF4-FFF2-40B4-BE49-F238E27FC236}">
                <a16:creationId xmlns:a16="http://schemas.microsoft.com/office/drawing/2014/main" xmlns="" id="{7B556E5E-6E8B-410D-BDF4-E3F225E146C4}"/>
              </a:ext>
            </a:extLst>
          </p:cNvPr>
          <p:cNvSpPr>
            <a:spLocks noGrp="1"/>
          </p:cNvSpPr>
          <p:nvPr>
            <p:ph type="sldNum" sz="quarter" idx="12"/>
          </p:nvPr>
        </p:nvSpPr>
        <p:spPr>
          <a:xfrm>
            <a:off x="8686800" y="6310312"/>
            <a:ext cx="1315721" cy="365125"/>
          </a:xfrm>
        </p:spPr>
        <p:txBody>
          <a:bodyPr/>
          <a:lstStyle/>
          <a:p>
            <a:r>
              <a:rPr lang="en-US" dirty="0"/>
              <a:t>5</a:t>
            </a:r>
          </a:p>
        </p:txBody>
      </p:sp>
      <p:pic>
        <p:nvPicPr>
          <p:cNvPr id="10" name="Picture 9">
            <a:extLst>
              <a:ext uri="{FF2B5EF4-FFF2-40B4-BE49-F238E27FC236}">
                <a16:creationId xmlns:a16="http://schemas.microsoft.com/office/drawing/2014/main" xmlns=""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756920"/>
          </a:xfrm>
          <a:prstGeom prst="rect">
            <a:avLst/>
          </a:prstGeom>
        </p:spPr>
      </p:pic>
    </p:spTree>
    <p:extLst>
      <p:ext uri="{BB962C8B-B14F-4D97-AF65-F5344CB8AC3E}">
        <p14:creationId xmlns:p14="http://schemas.microsoft.com/office/powerpoint/2010/main" val="15981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52E7FDA0-2C1E-445D-86F7-0620F16682F2}"/>
              </a:ext>
            </a:extLst>
          </p:cNvPr>
          <p:cNvSpPr>
            <a:spLocks noGrp="1"/>
          </p:cNvSpPr>
          <p:nvPr>
            <p:ph type="title"/>
          </p:nvPr>
        </p:nvSpPr>
        <p:spPr>
          <a:xfrm>
            <a:off x="1219200" y="100109"/>
            <a:ext cx="7696200" cy="814292"/>
          </a:xfrm>
        </p:spPr>
        <p:txBody>
          <a:bodyPr>
            <a:normAutofit fontScale="90000"/>
          </a:bodyPr>
          <a:lstStyle/>
          <a:p>
            <a:r>
              <a:rPr lang="en-IN" sz="2800" dirty="0"/>
              <a:t>SYSTEM REQUIREMENTS SPECIFICATION (CONTD.)</a:t>
            </a:r>
          </a:p>
        </p:txBody>
      </p:sp>
      <p:sp>
        <p:nvSpPr>
          <p:cNvPr id="12" name="Content Placeholder 2">
            <a:extLst>
              <a:ext uri="{FF2B5EF4-FFF2-40B4-BE49-F238E27FC236}">
                <a16:creationId xmlns:a16="http://schemas.microsoft.com/office/drawing/2014/main" xmlns="" id="{4C08214F-4063-44F1-8FCF-E5FCD64EF883}"/>
              </a:ext>
            </a:extLst>
          </p:cNvPr>
          <p:cNvSpPr>
            <a:spLocks noGrp="1"/>
          </p:cNvSpPr>
          <p:nvPr>
            <p:ph idx="1"/>
          </p:nvPr>
        </p:nvSpPr>
        <p:spPr>
          <a:xfrm>
            <a:off x="0" y="933230"/>
            <a:ext cx="8915400" cy="5559645"/>
          </a:xfrm>
        </p:spPr>
        <p:txBody>
          <a:bodyPr>
            <a:noAutofit/>
          </a:bodyPr>
          <a:lstStyle/>
          <a:p>
            <a:pPr marL="285750" lvl="0" indent="-285750">
              <a:buFont typeface="Arial" charset="0"/>
              <a:buChar char="•"/>
            </a:pPr>
            <a:r>
              <a:rPr lang="en-GB" sz="1300" dirty="0">
                <a:latin typeface="Times New Roman" charset="0"/>
                <a:ea typeface="Times New Roman" charset="0"/>
                <a:cs typeface="Times New Roman" charset="0"/>
              </a:rPr>
              <a:t>HARDWARE REQUIREMENTS:</a:t>
            </a:r>
          </a:p>
          <a:p>
            <a:pPr marL="228600" lvl="0" indent="-228600">
              <a:buFont typeface="+mj-lt"/>
              <a:buAutoNum type="arabicPeriod"/>
            </a:pPr>
            <a:r>
              <a:rPr lang="en-GB" sz="1300" dirty="0">
                <a:latin typeface="Times New Roman" charset="0"/>
                <a:ea typeface="Times New Roman" charset="0"/>
                <a:cs typeface="Times New Roman" charset="0"/>
              </a:rPr>
              <a:t>Web Camera: </a:t>
            </a:r>
            <a:r>
              <a:rPr lang="en-GB" sz="1300" b="0" dirty="0">
                <a:latin typeface="Times New Roman" charset="0"/>
                <a:ea typeface="Times New Roman" charset="0"/>
                <a:cs typeface="Times New Roman" charset="0"/>
              </a:rPr>
              <a:t>10 Megapixels or higher</a:t>
            </a:r>
          </a:p>
          <a:p>
            <a:pPr marL="228600" lvl="0" indent="-228600">
              <a:buFont typeface="+mj-lt"/>
              <a:buAutoNum type="arabicPeriod"/>
            </a:pPr>
            <a:r>
              <a:rPr lang="en-GB" sz="1300" dirty="0">
                <a:latin typeface="Times New Roman" charset="0"/>
                <a:ea typeface="Times New Roman" charset="0"/>
                <a:cs typeface="Times New Roman" charset="0"/>
              </a:rPr>
              <a:t>Processor: </a:t>
            </a:r>
            <a:r>
              <a:rPr lang="en-GB" sz="1300" b="0" dirty="0">
                <a:latin typeface="Times New Roman" charset="0"/>
                <a:ea typeface="Times New Roman" charset="0"/>
                <a:cs typeface="Times New Roman" charset="0"/>
              </a:rPr>
              <a:t>Intel Core i5 or higher</a:t>
            </a:r>
          </a:p>
          <a:p>
            <a:pPr marL="228600" lvl="0" indent="-228600">
              <a:buFont typeface="+mj-lt"/>
              <a:buAutoNum type="arabicPeriod"/>
            </a:pPr>
            <a:r>
              <a:rPr lang="en-GB" sz="1300" dirty="0">
                <a:latin typeface="Times New Roman" charset="0"/>
                <a:ea typeface="Times New Roman" charset="0"/>
                <a:cs typeface="Times New Roman" charset="0"/>
              </a:rPr>
              <a:t>Graphical Processing Unit (GPU): </a:t>
            </a:r>
            <a:r>
              <a:rPr lang="en-GB" sz="1300" b="0" dirty="0">
                <a:latin typeface="Times New Roman" charset="0"/>
                <a:ea typeface="Times New Roman" charset="0"/>
                <a:cs typeface="Times New Roman" charset="0"/>
              </a:rPr>
              <a:t>4 GB</a:t>
            </a:r>
          </a:p>
          <a:p>
            <a:pPr marL="228600" lvl="0" indent="-228600">
              <a:buFont typeface="+mj-lt"/>
              <a:buAutoNum type="arabicPeriod"/>
            </a:pPr>
            <a:r>
              <a:rPr lang="en-GB" sz="1300" dirty="0">
                <a:latin typeface="Times New Roman" charset="0"/>
                <a:ea typeface="Times New Roman" charset="0"/>
                <a:cs typeface="Times New Roman" charset="0"/>
              </a:rPr>
              <a:t>Memory: </a:t>
            </a:r>
            <a:r>
              <a:rPr lang="en-GB" sz="1300" b="0" dirty="0">
                <a:latin typeface="Times New Roman" charset="0"/>
                <a:ea typeface="Times New Roman" charset="0"/>
                <a:cs typeface="Times New Roman" charset="0"/>
              </a:rPr>
              <a:t>25 GB Disk Space</a:t>
            </a:r>
          </a:p>
          <a:p>
            <a:pPr marL="285750" lvl="0" indent="-285750">
              <a:buFont typeface="Arial" charset="0"/>
              <a:buChar char="•"/>
            </a:pPr>
            <a:r>
              <a:rPr lang="en-GB" sz="1300" dirty="0">
                <a:latin typeface="Times New Roman" charset="0"/>
                <a:ea typeface="Times New Roman" charset="0"/>
                <a:cs typeface="Times New Roman" charset="0"/>
              </a:rPr>
              <a:t>SOFTWARE REQUIREMENTS:</a:t>
            </a:r>
          </a:p>
          <a:p>
            <a:pPr marL="228600" indent="-228600">
              <a:buFont typeface="+mj-lt"/>
              <a:buAutoNum type="arabicPeriod"/>
            </a:pPr>
            <a:r>
              <a:rPr lang="en-GB" sz="1300" b="0" dirty="0">
                <a:latin typeface="Times New Roman" charset="0"/>
                <a:ea typeface="Times New Roman" charset="0"/>
                <a:cs typeface="Times New Roman" charset="0"/>
              </a:rPr>
              <a:t> </a:t>
            </a:r>
            <a:r>
              <a:rPr lang="en-GB" sz="1300" dirty="0">
                <a:latin typeface="Times New Roman" charset="0"/>
                <a:ea typeface="Times New Roman" charset="0"/>
                <a:cs typeface="Times New Roman" charset="0"/>
              </a:rPr>
              <a:t>Programming Language : </a:t>
            </a:r>
            <a:r>
              <a:rPr lang="en-GB" sz="1300" b="0" dirty="0">
                <a:latin typeface="Times New Roman" charset="0"/>
                <a:ea typeface="Times New Roman" charset="0"/>
                <a:cs typeface="Times New Roman" charset="0"/>
              </a:rPr>
              <a:t>Python 3.6</a:t>
            </a:r>
          </a:p>
          <a:p>
            <a:pPr marL="228600" lvl="0" indent="-228600">
              <a:buFont typeface="+mj-lt"/>
              <a:buAutoNum type="arabicPeriod"/>
            </a:pPr>
            <a:r>
              <a:rPr lang="en-GB" sz="1300" dirty="0">
                <a:latin typeface="Times New Roman" charset="0"/>
                <a:ea typeface="Times New Roman" charset="0"/>
                <a:cs typeface="Times New Roman" charset="0"/>
              </a:rPr>
              <a:t>Operating System : </a:t>
            </a:r>
            <a:r>
              <a:rPr lang="en-GB" sz="1300" b="0" dirty="0">
                <a:latin typeface="Times New Roman" charset="0"/>
                <a:ea typeface="Times New Roman" charset="0"/>
                <a:cs typeface="Times New Roman" charset="0"/>
              </a:rPr>
              <a:t>Windows / Linux / Mac OS.</a:t>
            </a:r>
          </a:p>
          <a:p>
            <a:pPr marL="228600" lvl="0" indent="-228600">
              <a:buFont typeface="+mj-lt"/>
              <a:buAutoNum type="arabicPeriod"/>
            </a:pPr>
            <a:r>
              <a:rPr lang="en-GB" sz="1300" dirty="0">
                <a:latin typeface="Times New Roman" charset="0"/>
                <a:ea typeface="Times New Roman" charset="0"/>
                <a:cs typeface="Times New Roman" charset="0"/>
              </a:rPr>
              <a:t>Anaconda  : </a:t>
            </a:r>
            <a:r>
              <a:rPr lang="en-GB" sz="1300" b="0" dirty="0">
                <a:latin typeface="Times New Roman" charset="0"/>
                <a:ea typeface="Times New Roman" charset="0"/>
                <a:cs typeface="Times New Roman" charset="0"/>
              </a:rPr>
              <a:t>Anaconda is a free and open-source distribution of the Python and R programming languages for scientific computing, that aims to simplify package management and deployment. </a:t>
            </a:r>
          </a:p>
          <a:p>
            <a:pPr marL="228600" lvl="0" indent="-228600">
              <a:buFont typeface="+mj-lt"/>
              <a:buAutoNum type="arabicPeriod"/>
            </a:pPr>
            <a:r>
              <a:rPr lang="en-GB" sz="1300" dirty="0">
                <a:latin typeface="Times New Roman" charset="0"/>
                <a:ea typeface="Times New Roman" charset="0"/>
                <a:cs typeface="Times New Roman" charset="0"/>
              </a:rPr>
              <a:t>Integrated Development Environment (IDE) : </a:t>
            </a:r>
            <a:r>
              <a:rPr lang="en-GB" sz="1300" b="0" dirty="0" err="1">
                <a:latin typeface="Times New Roman" charset="0"/>
                <a:ea typeface="Times New Roman" charset="0"/>
                <a:cs typeface="Times New Roman" charset="0"/>
              </a:rPr>
              <a:t>Spyder</a:t>
            </a:r>
            <a:r>
              <a:rPr lang="en-GB" sz="1300" b="0" dirty="0">
                <a:latin typeface="Times New Roman" charset="0"/>
                <a:ea typeface="Times New Roman" charset="0"/>
                <a:cs typeface="Times New Roman" charset="0"/>
              </a:rPr>
              <a:t> 3.3.4</a:t>
            </a:r>
          </a:p>
          <a:p>
            <a:pPr marL="228600" lvl="0" indent="-228600">
              <a:buFont typeface="+mj-lt"/>
              <a:buAutoNum type="arabicPeriod"/>
            </a:pPr>
            <a:r>
              <a:rPr lang="en-GB" sz="1300" dirty="0">
                <a:latin typeface="Times New Roman" charset="0"/>
                <a:ea typeface="Times New Roman" charset="0"/>
                <a:cs typeface="Times New Roman" charset="0"/>
              </a:rPr>
              <a:t>OpenCV :</a:t>
            </a:r>
            <a:r>
              <a:rPr lang="en-GB" sz="1300" b="0" dirty="0">
                <a:latin typeface="Times New Roman" charset="0"/>
                <a:ea typeface="Times New Roman" charset="0"/>
                <a:cs typeface="Times New Roman" charset="0"/>
              </a:rPr>
              <a:t> A real time computer vision library.</a:t>
            </a:r>
          </a:p>
          <a:p>
            <a:pPr marL="228600" lvl="0" indent="-228600">
              <a:buFont typeface="+mj-lt"/>
              <a:buAutoNum type="arabicPeriod"/>
            </a:pPr>
            <a:r>
              <a:rPr lang="en-GB" sz="1300" dirty="0" err="1">
                <a:latin typeface="Times New Roman" charset="0"/>
                <a:ea typeface="Times New Roman" charset="0"/>
                <a:cs typeface="Times New Roman" charset="0"/>
              </a:rPr>
              <a:t>NumPy</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Python package for scientific computing.</a:t>
            </a:r>
          </a:p>
          <a:p>
            <a:pPr marL="228600" lvl="0" indent="-228600">
              <a:buFont typeface="+mj-lt"/>
              <a:buAutoNum type="arabicPeriod"/>
            </a:pPr>
            <a:r>
              <a:rPr lang="en-GB" sz="1300" dirty="0" err="1">
                <a:latin typeface="Times New Roman" charset="0"/>
                <a:ea typeface="Times New Roman" charset="0"/>
                <a:cs typeface="Times New Roman" charset="0"/>
              </a:rPr>
              <a:t>Scikit</a:t>
            </a:r>
            <a:r>
              <a:rPr lang="en-GB" sz="1300" dirty="0">
                <a:latin typeface="Times New Roman" charset="0"/>
                <a:ea typeface="Times New Roman" charset="0"/>
                <a:cs typeface="Times New Roman" charset="0"/>
              </a:rPr>
              <a:t> - learn:</a:t>
            </a:r>
            <a:r>
              <a:rPr lang="en-GB" sz="1300" b="0" dirty="0">
                <a:latin typeface="Times New Roman" charset="0"/>
                <a:ea typeface="Times New Roman" charset="0"/>
                <a:cs typeface="Times New Roman" charset="0"/>
              </a:rPr>
              <a:t> Python library for machine learning.</a:t>
            </a:r>
          </a:p>
          <a:p>
            <a:pPr marL="228600" lvl="0" indent="-228600">
              <a:buFont typeface="+mj-lt"/>
              <a:buAutoNum type="arabicPeriod"/>
            </a:pPr>
            <a:r>
              <a:rPr lang="en-GB" sz="1300" dirty="0" err="1">
                <a:latin typeface="Times New Roman" charset="0"/>
                <a:ea typeface="Times New Roman" charset="0"/>
                <a:cs typeface="Times New Roman" charset="0"/>
              </a:rPr>
              <a:t>TensorFlow</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is a free and open-source software machine learning library.</a:t>
            </a:r>
          </a:p>
          <a:p>
            <a:pPr marL="228600" lvl="0" indent="-228600">
              <a:buFont typeface="+mj-lt"/>
              <a:buAutoNum type="arabicPeriod"/>
            </a:pPr>
            <a:r>
              <a:rPr lang="en-GB" sz="1300" dirty="0" err="1">
                <a:latin typeface="Times New Roman" charset="0"/>
                <a:ea typeface="Times New Roman" charset="0"/>
                <a:cs typeface="Times New Roman" charset="0"/>
              </a:rPr>
              <a:t>TFlearn</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is a modular and transparent deep learning library built on top of </a:t>
            </a:r>
            <a:r>
              <a:rPr lang="en-GB" sz="1300" b="0" dirty="0" err="1">
                <a:latin typeface="Times New Roman" charset="0"/>
                <a:ea typeface="Times New Roman" charset="0"/>
                <a:cs typeface="Times New Roman" charset="0"/>
              </a:rPr>
              <a:t>Tensorflow</a:t>
            </a:r>
            <a:r>
              <a:rPr lang="en-GB" sz="1300" b="0" dirty="0">
                <a:latin typeface="Times New Roman" charset="0"/>
                <a:ea typeface="Times New Roman" charset="0"/>
                <a:cs typeface="Times New Roman" charset="0"/>
              </a:rPr>
              <a:t>.</a:t>
            </a:r>
          </a:p>
          <a:p>
            <a:pPr marL="228600" lvl="0" indent="-228600">
              <a:buFont typeface="+mj-lt"/>
              <a:buAutoNum type="arabicPeriod"/>
            </a:pPr>
            <a:r>
              <a:rPr lang="en-GB" sz="1300" dirty="0" err="1">
                <a:latin typeface="Times New Roman" charset="0"/>
                <a:ea typeface="Times New Roman" charset="0"/>
                <a:cs typeface="Times New Roman" charset="0"/>
              </a:rPr>
              <a:t>PyAutoGUI</a:t>
            </a:r>
            <a:r>
              <a:rPr lang="en-GB" sz="1300" dirty="0">
                <a:latin typeface="Times New Roman" charset="0"/>
                <a:ea typeface="Times New Roman" charset="0"/>
                <a:cs typeface="Times New Roman" charset="0"/>
              </a:rPr>
              <a:t> :</a:t>
            </a:r>
            <a:r>
              <a:rPr lang="en-GB" sz="1300" b="0" dirty="0">
                <a:latin typeface="Times New Roman" charset="0"/>
                <a:ea typeface="Times New Roman" charset="0"/>
                <a:cs typeface="Times New Roman" charset="0"/>
              </a:rPr>
              <a:t> </a:t>
            </a:r>
            <a:r>
              <a:rPr lang="en-GB" sz="1300" b="0" dirty="0" err="1">
                <a:latin typeface="Times New Roman" charset="0"/>
                <a:ea typeface="Times New Roman" charset="0"/>
                <a:cs typeface="Times New Roman" charset="0"/>
              </a:rPr>
              <a:t>PyAutoGUI</a:t>
            </a:r>
            <a:r>
              <a:rPr lang="en-GB" sz="1300" b="0" dirty="0">
                <a:latin typeface="Times New Roman" charset="0"/>
                <a:ea typeface="Times New Roman" charset="0"/>
                <a:cs typeface="Times New Roman" charset="0"/>
              </a:rPr>
              <a:t> is a cross-platform GUI automation Python module for human beings. Used to programmatically control the mouse &amp; keyboard.</a:t>
            </a:r>
          </a:p>
          <a:p>
            <a:r>
              <a:rPr lang="en-GB" sz="1100" dirty="0">
                <a:latin typeface="Times New Roman" charset="0"/>
                <a:ea typeface="Times New Roman" charset="0"/>
                <a:cs typeface="Times New Roman" charset="0"/>
              </a:rPr>
              <a:t/>
            </a:r>
            <a:br>
              <a:rPr lang="en-GB" sz="1100" dirty="0">
                <a:latin typeface="Times New Roman" charset="0"/>
                <a:ea typeface="Times New Roman" charset="0"/>
                <a:cs typeface="Times New Roman" charset="0"/>
              </a:rPr>
            </a:br>
            <a:endParaRPr lang="en-GB" sz="1100" b="0" dirty="0">
              <a:latin typeface="Times New Roman" charset="0"/>
              <a:ea typeface="Times New Roman" charset="0"/>
              <a:cs typeface="Times New Roman" charset="0"/>
            </a:endParaRPr>
          </a:p>
          <a:p>
            <a:pPr lvl="0"/>
            <a:endParaRPr lang="en-GB" sz="1100" b="0" dirty="0">
              <a:latin typeface="Times New Roman" charset="0"/>
              <a:ea typeface="Times New Roman" charset="0"/>
              <a:cs typeface="Times New Roman" charset="0"/>
            </a:endParaRPr>
          </a:p>
          <a:p>
            <a:pPr algn="just"/>
            <a:endParaRPr lang="en-IN" sz="1100" dirty="0">
              <a:latin typeface="Times New Roman" charset="0"/>
              <a:ea typeface="Times New Roman" charset="0"/>
              <a:cs typeface="Times New Roman" charset="0"/>
            </a:endParaRPr>
          </a:p>
        </p:txBody>
      </p:sp>
      <p:sp>
        <p:nvSpPr>
          <p:cNvPr id="13" name="Footer Placeholder 3">
            <a:extLst>
              <a:ext uri="{FF2B5EF4-FFF2-40B4-BE49-F238E27FC236}">
                <a16:creationId xmlns:a16="http://schemas.microsoft.com/office/drawing/2014/main" xmlns="" id="{A167D546-4CC1-4914-AE30-521949BAC22C}"/>
              </a:ext>
            </a:extLst>
          </p:cNvPr>
          <p:cNvSpPr>
            <a:spLocks noGrp="1"/>
          </p:cNvSpPr>
          <p:nvPr>
            <p:ph type="ftr" sz="quarter" idx="11"/>
          </p:nvPr>
        </p:nvSpPr>
        <p:spPr>
          <a:xfrm>
            <a:off x="457200" y="6492875"/>
            <a:ext cx="5715000" cy="283845"/>
          </a:xfrm>
        </p:spPr>
        <p:txBody>
          <a:bodyPr/>
          <a:lstStyle/>
          <a:p>
            <a:r>
              <a:rPr lang="en-US"/>
              <a:t>Hand Gesture Recognition For Human Computer Interaction</a:t>
            </a:r>
          </a:p>
        </p:txBody>
      </p:sp>
      <p:sp>
        <p:nvSpPr>
          <p:cNvPr id="14" name="Slide Number Placeholder 4">
            <a:extLst>
              <a:ext uri="{FF2B5EF4-FFF2-40B4-BE49-F238E27FC236}">
                <a16:creationId xmlns:a16="http://schemas.microsoft.com/office/drawing/2014/main" xmlns="" id="{7B556E5E-6E8B-410D-BDF4-E3F225E146C4}"/>
              </a:ext>
            </a:extLst>
          </p:cNvPr>
          <p:cNvSpPr>
            <a:spLocks noGrp="1"/>
          </p:cNvSpPr>
          <p:nvPr>
            <p:ph type="sldNum" sz="quarter" idx="12"/>
          </p:nvPr>
        </p:nvSpPr>
        <p:spPr>
          <a:xfrm>
            <a:off x="8686800" y="6310312"/>
            <a:ext cx="1315721" cy="365125"/>
          </a:xfrm>
        </p:spPr>
        <p:txBody>
          <a:bodyPr/>
          <a:lstStyle/>
          <a:p>
            <a:r>
              <a:rPr lang="en-US" dirty="0"/>
              <a:t>6</a:t>
            </a:r>
          </a:p>
        </p:txBody>
      </p:sp>
      <p:pic>
        <p:nvPicPr>
          <p:cNvPr id="15" name="Picture 14">
            <a:extLst>
              <a:ext uri="{FF2B5EF4-FFF2-40B4-BE49-F238E27FC236}">
                <a16:creationId xmlns:a16="http://schemas.microsoft.com/office/drawing/2014/main" xmlns=""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756920"/>
          </a:xfrm>
          <a:prstGeom prst="rect">
            <a:avLst/>
          </a:prstGeom>
        </p:spPr>
      </p:pic>
    </p:spTree>
    <p:extLst>
      <p:ext uri="{BB962C8B-B14F-4D97-AF65-F5344CB8AC3E}">
        <p14:creationId xmlns:p14="http://schemas.microsoft.com/office/powerpoint/2010/main" val="45761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0C05-173E-4D38-93DE-96B25A8F029D}"/>
              </a:ext>
            </a:extLst>
          </p:cNvPr>
          <p:cNvSpPr>
            <a:spLocks noGrp="1"/>
          </p:cNvSpPr>
          <p:nvPr>
            <p:ph type="title"/>
          </p:nvPr>
        </p:nvSpPr>
        <p:spPr>
          <a:xfrm>
            <a:off x="2209800" y="199167"/>
            <a:ext cx="4343400" cy="593352"/>
          </a:xfrm>
        </p:spPr>
        <p:txBody>
          <a:bodyPr>
            <a:normAutofit fontScale="90000"/>
          </a:bodyPr>
          <a:lstStyle/>
          <a:p>
            <a:r>
              <a:rPr lang="en-IN" dirty="0"/>
              <a:t>System design</a:t>
            </a:r>
          </a:p>
        </p:txBody>
      </p:sp>
      <p:sp>
        <p:nvSpPr>
          <p:cNvPr id="3" name="Content Placeholder 2">
            <a:extLst>
              <a:ext uri="{FF2B5EF4-FFF2-40B4-BE49-F238E27FC236}">
                <a16:creationId xmlns:a16="http://schemas.microsoft.com/office/drawing/2014/main" xmlns="" id="{C617345A-EC18-468B-AB40-F267C810BF07}"/>
              </a:ext>
            </a:extLst>
          </p:cNvPr>
          <p:cNvSpPr>
            <a:spLocks noGrp="1"/>
          </p:cNvSpPr>
          <p:nvPr>
            <p:ph idx="1"/>
          </p:nvPr>
        </p:nvSpPr>
        <p:spPr>
          <a:xfrm>
            <a:off x="228600" y="596666"/>
            <a:ext cx="8305800" cy="5924596"/>
          </a:xfrm>
        </p:spPr>
        <p:txBody>
          <a:bodyPr>
            <a:normAutofit fontScale="85000" lnSpcReduction="20000"/>
          </a:bodyPr>
          <a:lstStyle/>
          <a:p>
            <a:pPr marL="457200" indent="-457200">
              <a:buAutoNum type="arabicPeriod"/>
            </a:pPr>
            <a:endParaRPr lang="en-IN" dirty="0">
              <a:latin typeface="Times New Roman" panose="02020603050405020304" pitchFamily="18" charset="0"/>
              <a:cs typeface="Times New Roman" panose="02020603050405020304" pitchFamily="18" charset="0"/>
            </a:endParaRPr>
          </a:p>
          <a:p>
            <a:pPr marL="457200" indent="-457200">
              <a:buAutoNum type="arabicPeriod"/>
            </a:pPr>
            <a:r>
              <a:rPr lang="en-IN" dirty="0">
                <a:latin typeface="Times New Roman" panose="02020603050405020304" pitchFamily="18" charset="0"/>
                <a:cs typeface="Times New Roman" panose="02020603050405020304" pitchFamily="18" charset="0"/>
              </a:rPr>
              <a:t>Architectural Design</a:t>
            </a:r>
          </a:p>
          <a:p>
            <a:endParaRPr lang="en-IN" dirty="0"/>
          </a:p>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pPr algn="just"/>
            <a:endParaRPr lang="en-IN" sz="1900" b="0" dirty="0">
              <a:latin typeface="Times New Roman" panose="02020603050405020304" pitchFamily="18" charset="0"/>
              <a:cs typeface="Times New Roman" panose="02020603050405020304" pitchFamily="18" charset="0"/>
            </a:endParaRPr>
          </a:p>
          <a:p>
            <a:pPr algn="just"/>
            <a:endParaRPr lang="en-IN" sz="1900" b="0" dirty="0">
              <a:latin typeface="Times New Roman" panose="02020603050405020304" pitchFamily="18" charset="0"/>
              <a:cs typeface="Times New Roman" panose="02020603050405020304" pitchFamily="18" charset="0"/>
            </a:endParaRPr>
          </a:p>
          <a:p>
            <a:pPr algn="just">
              <a:lnSpc>
                <a:spcPct val="120000"/>
              </a:lnSpc>
            </a:pPr>
            <a:r>
              <a:rPr lang="en-IN" sz="1900" b="0" dirty="0">
                <a:latin typeface="Times New Roman" panose="02020603050405020304" pitchFamily="18" charset="0"/>
                <a:cs typeface="Times New Roman" panose="02020603050405020304" pitchFamily="18" charset="0"/>
              </a:rPr>
              <a:t>There are 2 essential components involved in this project: the OpenCV part to detect the hand gesture and the neural network(CNN) to train the model. Before training the model, the dataset should be pre-processed by carrying out actions such as background subtraction and resizing. Finally the hand is segmented from the captured gesture and the prediction is made using the trained model. Once the prediction is made, the necessary action is performed at real time. </a:t>
            </a:r>
            <a:endParaRPr lang="en-IN" sz="1900" dirty="0">
              <a:latin typeface="Times New Roman" panose="02020603050405020304" pitchFamily="18" charset="0"/>
              <a:cs typeface="Times New Roman" panose="02020603050405020304" pitchFamily="18" charset="0"/>
            </a:endParaRPr>
          </a:p>
          <a:p>
            <a:endParaRPr lang="en-IN" dirty="0"/>
          </a:p>
          <a:p>
            <a:endParaRPr lang="en-IN" dirty="0"/>
          </a:p>
        </p:txBody>
      </p:sp>
      <p:sp>
        <p:nvSpPr>
          <p:cNvPr id="4" name="Footer Placeholder 3">
            <a:extLst>
              <a:ext uri="{FF2B5EF4-FFF2-40B4-BE49-F238E27FC236}">
                <a16:creationId xmlns:a16="http://schemas.microsoft.com/office/drawing/2014/main" xmlns="" id="{C0E0C772-1B85-43B6-A629-49D560F8A503}"/>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xmlns="" id="{94D5244E-7BF9-49FD-A29F-42144D02E657}"/>
              </a:ext>
            </a:extLst>
          </p:cNvPr>
          <p:cNvSpPr>
            <a:spLocks noGrp="1"/>
          </p:cNvSpPr>
          <p:nvPr>
            <p:ph type="sldNum" sz="quarter" idx="12"/>
          </p:nvPr>
        </p:nvSpPr>
        <p:spPr>
          <a:xfrm>
            <a:off x="8680174" y="6310312"/>
            <a:ext cx="1315721" cy="365125"/>
          </a:xfrm>
        </p:spPr>
        <p:txBody>
          <a:bodyPr/>
          <a:lstStyle/>
          <a:p>
            <a:fld id="{720B46DC-49FD-4C93-A4AB-6D5A9677AF67}" type="slidenum">
              <a:rPr lang="en-US" smtClean="0"/>
              <a:t>7</a:t>
            </a:fld>
            <a:endParaRPr lang="en-US" dirty="0"/>
          </a:p>
        </p:txBody>
      </p:sp>
      <p:pic>
        <p:nvPicPr>
          <p:cNvPr id="8" name="Picture 7">
            <a:extLst>
              <a:ext uri="{FF2B5EF4-FFF2-40B4-BE49-F238E27FC236}">
                <a16:creationId xmlns:a16="http://schemas.microsoft.com/office/drawing/2014/main" xmlns="" id="{B7D4AC8B-6114-44C0-B97F-DA5FD2D2F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95400"/>
            <a:ext cx="5901049" cy="3484266"/>
          </a:xfrm>
          <a:prstGeom prst="rect">
            <a:avLst/>
          </a:prstGeom>
        </p:spPr>
      </p:pic>
      <p:pic>
        <p:nvPicPr>
          <p:cNvPr id="9" name="Picture 8">
            <a:extLst>
              <a:ext uri="{FF2B5EF4-FFF2-40B4-BE49-F238E27FC236}">
                <a16:creationId xmlns:a16="http://schemas.microsoft.com/office/drawing/2014/main" xmlns="" id="{AA7D2010-DC2D-4AC5-B83D-8AA778F9245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1149626" cy="756920"/>
          </a:xfrm>
          <a:prstGeom prst="rect">
            <a:avLst/>
          </a:prstGeom>
        </p:spPr>
      </p:pic>
    </p:spTree>
    <p:extLst>
      <p:ext uri="{BB962C8B-B14F-4D97-AF65-F5344CB8AC3E}">
        <p14:creationId xmlns:p14="http://schemas.microsoft.com/office/powerpoint/2010/main" val="115848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C1A4E07-804C-439C-B9B3-CD8DEC0866F1}"/>
              </a:ext>
            </a:extLst>
          </p:cNvPr>
          <p:cNvSpPr>
            <a:spLocks noGrp="1"/>
          </p:cNvSpPr>
          <p:nvPr>
            <p:ph type="ftr" sz="quarter" idx="11"/>
          </p:nvPr>
        </p:nvSpPr>
        <p:spPr>
          <a:xfrm>
            <a:off x="457200" y="6492875"/>
            <a:ext cx="45720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3E4F64E6-E4DE-497E-940E-11088D3A81F4}"/>
              </a:ext>
            </a:extLst>
          </p:cNvPr>
          <p:cNvSpPr>
            <a:spLocks noGrp="1"/>
          </p:cNvSpPr>
          <p:nvPr>
            <p:ph type="sldNum" sz="quarter" idx="12"/>
          </p:nvPr>
        </p:nvSpPr>
        <p:spPr>
          <a:xfrm>
            <a:off x="8686800" y="6306115"/>
            <a:ext cx="1315721" cy="365125"/>
          </a:xfrm>
        </p:spPr>
        <p:txBody>
          <a:bodyPr/>
          <a:lstStyle/>
          <a:p>
            <a:fld id="{720B46DC-49FD-4C93-A4AB-6D5A9677AF67}" type="slidenum">
              <a:rPr lang="en-US" smtClean="0"/>
              <a:t>8</a:t>
            </a:fld>
            <a:endParaRPr lang="en-US" dirty="0"/>
          </a:p>
        </p:txBody>
      </p:sp>
      <p:sp>
        <p:nvSpPr>
          <p:cNvPr id="5" name="TextBox 4">
            <a:extLst>
              <a:ext uri="{FF2B5EF4-FFF2-40B4-BE49-F238E27FC236}">
                <a16:creationId xmlns:a16="http://schemas.microsoft.com/office/drawing/2014/main" xmlns="" id="{DCAC706E-09FC-440F-9448-D9A4D5CF3A75}"/>
              </a:ext>
            </a:extLst>
          </p:cNvPr>
          <p:cNvSpPr txBox="1"/>
          <p:nvPr/>
        </p:nvSpPr>
        <p:spPr>
          <a:xfrm>
            <a:off x="1371600" y="484257"/>
            <a:ext cx="48768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2. Data Flow Diagram (DFD)</a:t>
            </a:r>
          </a:p>
        </p:txBody>
      </p:sp>
      <p:pic>
        <p:nvPicPr>
          <p:cNvPr id="9" name="Picture 8">
            <a:extLst>
              <a:ext uri="{FF2B5EF4-FFF2-40B4-BE49-F238E27FC236}">
                <a16:creationId xmlns:a16="http://schemas.microsoft.com/office/drawing/2014/main" xmlns="" id="{4F3C2003-3EA7-49DE-A043-37318418665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
        <p:nvSpPr>
          <p:cNvPr id="13" name="TextBox 12"/>
          <p:cNvSpPr txBox="1"/>
          <p:nvPr/>
        </p:nvSpPr>
        <p:spPr>
          <a:xfrm>
            <a:off x="145774" y="990600"/>
            <a:ext cx="8693426" cy="6278642"/>
          </a:xfrm>
          <a:prstGeom prst="rect">
            <a:avLst/>
          </a:prstGeom>
          <a:noFill/>
        </p:spPr>
        <p:txBody>
          <a:bodyPr wrap="square" rtlCol="0">
            <a:spAutoFit/>
          </a:bodyPr>
          <a:lstStyle/>
          <a:p>
            <a:pPr marL="285750" indent="-285750" algn="just">
              <a:buFont typeface="Arial" charset="0"/>
              <a:buChar char="•"/>
            </a:pPr>
            <a:r>
              <a:rPr lang="en-US" sz="1500" dirty="0">
                <a:latin typeface="Times New Roman" charset="0"/>
                <a:ea typeface="Times New Roman" charset="0"/>
                <a:cs typeface="Times New Roman" charset="0"/>
              </a:rPr>
              <a:t>A Data Flow Diagram (DFD) is a graphical representation of the flow of data through an information system. </a:t>
            </a:r>
          </a:p>
          <a:p>
            <a:endParaRPr lang="en-US" dirty="0"/>
          </a:p>
          <a:p>
            <a:endParaRPr lang="en-US" dirty="0"/>
          </a:p>
          <a:p>
            <a:endParaRPr lang="en-US" dirty="0"/>
          </a:p>
          <a:p>
            <a:endParaRPr lang="en-US" dirty="0"/>
          </a:p>
          <a:p>
            <a:endParaRPr lang="en-US" dirty="0"/>
          </a:p>
          <a:p>
            <a:r>
              <a:rPr lang="en-US" dirty="0"/>
              <a:t>			            </a:t>
            </a:r>
            <a:r>
              <a:rPr lang="en-US" b="1" dirty="0">
                <a:latin typeface="Times New Roman" charset="0"/>
                <a:ea typeface="Times New Roman" charset="0"/>
                <a:cs typeface="Times New Roman" charset="0"/>
              </a:rPr>
              <a:t>Level 0 DFD</a:t>
            </a:r>
          </a:p>
          <a:p>
            <a:pPr marL="285750" indent="-285750" algn="just">
              <a:buFont typeface="Arial" charset="0"/>
              <a:buChar char="•"/>
            </a:pPr>
            <a:r>
              <a:rPr lang="en-US" sz="1500" dirty="0">
                <a:latin typeface="Times New Roman" charset="0"/>
                <a:ea typeface="Times New Roman" charset="0"/>
                <a:cs typeface="Times New Roman" charset="0"/>
              </a:rPr>
              <a:t>The Level 0 DFD is a basic diagram that shows main the system in the model developed, the inputs and outputs that are required and expected. The DFD shows the system used – Hand Gesture Recognition System, the input – Hand movement and the output – Action performed.</a:t>
            </a: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r>
              <a:rPr lang="en-US" dirty="0"/>
              <a:t>				</a:t>
            </a:r>
            <a:r>
              <a:rPr lang="en-US" b="1" dirty="0">
                <a:latin typeface="Times New Roman" charset="0"/>
                <a:ea typeface="Times New Roman" charset="0"/>
                <a:cs typeface="Times New Roman" charset="0"/>
              </a:rPr>
              <a:t>Level 1 DFD</a:t>
            </a:r>
          </a:p>
          <a:p>
            <a:pPr marL="285750" indent="-285750">
              <a:buFont typeface="Arial" charset="0"/>
              <a:buChar char="•"/>
            </a:pPr>
            <a:r>
              <a:rPr lang="en-GB" sz="1500" dirty="0">
                <a:latin typeface="Times New Roman" charset="0"/>
                <a:ea typeface="Times New Roman" charset="0"/>
                <a:cs typeface="Times New Roman" charset="0"/>
              </a:rPr>
              <a:t>The level 1 DFD shows the various modules in the system developed. There are three main modules in our system – Capture Gesture, Predict Gesture and the Human Computer interaction. The Capture Gesture and Predict Gesture modules capture the frame and predict the gesture, the predicted gesture is then sent to the HCI module .The Human Computer Interaction module is used to generate commands that will control the PDF and perform corresponding actions</a:t>
            </a:r>
            <a:r>
              <a:rPr lang="en-US" sz="1500" b="1" dirty="0">
                <a:latin typeface="Times New Roman" charset="0"/>
                <a:ea typeface="Times New Roman" charset="0"/>
                <a:cs typeface="Times New Roman" charset="0"/>
              </a:rPr>
              <a:t>.</a:t>
            </a:r>
            <a:endParaRPr lang="en-US" dirty="0"/>
          </a:p>
          <a:p>
            <a:endParaRPr lang="en-US" b="1" dirty="0">
              <a:latin typeface="Times New Roman" charset="0"/>
              <a:ea typeface="Times New Roman" charset="0"/>
              <a:cs typeface="Times New Roman" charset="0"/>
            </a:endParaRPr>
          </a:p>
          <a:p>
            <a:endParaRPr lang="en-US" dirty="0"/>
          </a:p>
          <a:p>
            <a:endParaRPr lang="en-US" dirty="0"/>
          </a:p>
        </p:txBody>
      </p:sp>
      <p:pic>
        <p:nvPicPr>
          <p:cNvPr id="14" name="Picture 13"/>
          <p:cNvPicPr>
            <a:picLocks noChangeAspect="1"/>
          </p:cNvPicPr>
          <p:nvPr/>
        </p:nvPicPr>
        <p:blipFill>
          <a:blip r:embed="rId3"/>
          <a:stretch>
            <a:fillRect/>
          </a:stretch>
        </p:blipFill>
        <p:spPr>
          <a:xfrm>
            <a:off x="0" y="1600200"/>
            <a:ext cx="8458200" cy="1279864"/>
          </a:xfrm>
          <a:prstGeom prst="rect">
            <a:avLst/>
          </a:prstGeom>
        </p:spPr>
      </p:pic>
      <p:pic>
        <p:nvPicPr>
          <p:cNvPr id="15" name="Picture 14"/>
          <p:cNvPicPr>
            <a:picLocks noChangeAspect="1"/>
          </p:cNvPicPr>
          <p:nvPr/>
        </p:nvPicPr>
        <p:blipFill>
          <a:blip r:embed="rId4"/>
          <a:stretch>
            <a:fillRect/>
          </a:stretch>
        </p:blipFill>
        <p:spPr>
          <a:xfrm>
            <a:off x="153148" y="3917611"/>
            <a:ext cx="8382000" cy="1066799"/>
          </a:xfrm>
          <a:prstGeom prst="rect">
            <a:avLst/>
          </a:prstGeom>
        </p:spPr>
      </p:pic>
    </p:spTree>
    <p:extLst>
      <p:ext uri="{BB962C8B-B14F-4D97-AF65-F5344CB8AC3E}">
        <p14:creationId xmlns:p14="http://schemas.microsoft.com/office/powerpoint/2010/main" val="22449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FD002EB-9C64-4417-BB59-D979BC6F8EF6}"/>
              </a:ext>
            </a:extLst>
          </p:cNvPr>
          <p:cNvSpPr>
            <a:spLocks noGrp="1"/>
          </p:cNvSpPr>
          <p:nvPr>
            <p:ph type="ftr" sz="quarter" idx="11"/>
          </p:nvPr>
        </p:nvSpPr>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xmlns="" id="{67D91A14-1C38-4493-82CF-5D86817D197C}"/>
              </a:ext>
            </a:extLst>
          </p:cNvPr>
          <p:cNvSpPr>
            <a:spLocks noGrp="1"/>
          </p:cNvSpPr>
          <p:nvPr>
            <p:ph type="sldNum" sz="quarter" idx="12"/>
          </p:nvPr>
        </p:nvSpPr>
        <p:spPr>
          <a:xfrm>
            <a:off x="8670235" y="6253107"/>
            <a:ext cx="1315721" cy="365125"/>
          </a:xfrm>
        </p:spPr>
        <p:txBody>
          <a:bodyPr/>
          <a:lstStyle/>
          <a:p>
            <a:fld id="{720B46DC-49FD-4C93-A4AB-6D5A9677AF67}" type="slidenum">
              <a:rPr lang="en-US" smtClean="0"/>
              <a:t>9</a:t>
            </a:fld>
            <a:endParaRPr lang="en-US" dirty="0"/>
          </a:p>
        </p:txBody>
      </p:sp>
      <p:sp>
        <p:nvSpPr>
          <p:cNvPr id="4" name="TextBox 3">
            <a:extLst>
              <a:ext uri="{FF2B5EF4-FFF2-40B4-BE49-F238E27FC236}">
                <a16:creationId xmlns:a16="http://schemas.microsoft.com/office/drawing/2014/main" xmlns="" id="{81AFD126-93CD-4CAC-8BA9-5C2A9448236F}"/>
              </a:ext>
            </a:extLst>
          </p:cNvPr>
          <p:cNvSpPr txBox="1"/>
          <p:nvPr/>
        </p:nvSpPr>
        <p:spPr>
          <a:xfrm>
            <a:off x="1447800" y="413963"/>
            <a:ext cx="28194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3. Sequence Diagram</a:t>
            </a:r>
          </a:p>
        </p:txBody>
      </p:sp>
      <p:pic>
        <p:nvPicPr>
          <p:cNvPr id="6" name="Picture 5">
            <a:extLst>
              <a:ext uri="{FF2B5EF4-FFF2-40B4-BE49-F238E27FC236}">
                <a16:creationId xmlns:a16="http://schemas.microsoft.com/office/drawing/2014/main" xmlns="" id="{192B5EC8-1A53-4DC2-8659-939EFE59C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883299"/>
            <a:ext cx="6972300" cy="4038600"/>
          </a:xfrm>
          <a:prstGeom prst="rect">
            <a:avLst/>
          </a:prstGeom>
        </p:spPr>
      </p:pic>
      <p:sp>
        <p:nvSpPr>
          <p:cNvPr id="7" name="Rectangle 6">
            <a:extLst>
              <a:ext uri="{FF2B5EF4-FFF2-40B4-BE49-F238E27FC236}">
                <a16:creationId xmlns:a16="http://schemas.microsoft.com/office/drawing/2014/main" xmlns="" id="{76CDFA52-F997-404A-B77A-70C7AAD8402A}"/>
              </a:ext>
            </a:extLst>
          </p:cNvPr>
          <p:cNvSpPr/>
          <p:nvPr/>
        </p:nvSpPr>
        <p:spPr>
          <a:xfrm>
            <a:off x="465483" y="4921899"/>
            <a:ext cx="8213034" cy="1477328"/>
          </a:xfrm>
          <a:prstGeom prst="rect">
            <a:avLst/>
          </a:prstGeom>
        </p:spPr>
        <p:txBody>
          <a:bodyPr wrap="square">
            <a:spAutoFit/>
          </a:bodyPr>
          <a:lstStyle/>
          <a:p>
            <a:pPr algn="just"/>
            <a:r>
              <a:rPr lang="en-IN" dirty="0">
                <a:solidFill>
                  <a:srgbClr val="000000"/>
                </a:solidFill>
                <a:latin typeface="Times New Roman" panose="02020603050405020304" pitchFamily="18" charset="0"/>
              </a:rPr>
              <a:t>The actor (the user) performs some action which will then be detected by OpenCV. Then background subtraction is applied to the captured frame and from that the hand is segmented. The detected hand gesture is then compare with the trained model which is generated on running the model trainer. The prediction is made and finally the action is performed by integrating </a:t>
            </a:r>
            <a:r>
              <a:rPr lang="en-IN" dirty="0" err="1">
                <a:solidFill>
                  <a:srgbClr val="000000"/>
                </a:solidFill>
                <a:latin typeface="Times New Roman" panose="02020603050405020304" pitchFamily="18" charset="0"/>
              </a:rPr>
              <a:t>PyAutoGUI</a:t>
            </a:r>
            <a:r>
              <a:rPr lang="en-IN" dirty="0">
                <a:solidFill>
                  <a:srgbClr val="000000"/>
                </a:solidFill>
                <a:latin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xmlns="" id="{195012CE-CA44-4817-B9E7-F922DBF95DB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Tree>
    <p:extLst>
      <p:ext uri="{BB962C8B-B14F-4D97-AF65-F5344CB8AC3E}">
        <p14:creationId xmlns:p14="http://schemas.microsoft.com/office/powerpoint/2010/main" val="2406387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2542</TotalTime>
  <Words>3879</Words>
  <Application>Microsoft Macintosh PowerPoint</Application>
  <PresentationFormat>On-screen Show (4:3)</PresentationFormat>
  <Paragraphs>412</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Black</vt:lpstr>
      <vt:lpstr>Calibri</vt:lpstr>
      <vt:lpstr>Mangal</vt:lpstr>
      <vt:lpstr>Times New Roman</vt:lpstr>
      <vt:lpstr>TimesNewRomanPS</vt:lpstr>
      <vt:lpstr>Wingdings</vt:lpstr>
      <vt:lpstr>Arial</vt:lpstr>
      <vt:lpstr>Essential</vt:lpstr>
      <vt:lpstr>PowerPoint Presentation</vt:lpstr>
      <vt:lpstr>abstract</vt:lpstr>
      <vt:lpstr>introduction</vt:lpstr>
      <vt:lpstr>OBJECTIVE</vt:lpstr>
      <vt:lpstr>SYSTEM REQUIREMENTS SPECIFICATION </vt:lpstr>
      <vt:lpstr>SYSTEM REQUIREMENTS SPECIFICATION (CONTD.)</vt:lpstr>
      <vt:lpstr>System design</vt:lpstr>
      <vt:lpstr>PowerPoint Presentation</vt:lpstr>
      <vt:lpstr>PowerPoint Presentation</vt:lpstr>
      <vt:lpstr>LITERATURE SURVEY</vt:lpstr>
      <vt:lpstr>PowerPoint Presentation</vt:lpstr>
      <vt:lpstr>     IMPLEMENTATION</vt:lpstr>
      <vt:lpstr>     IMPLEMENTATION (CONTD.)</vt:lpstr>
      <vt:lpstr>PowerPoint Presentation</vt:lpstr>
      <vt:lpstr>     IMPLEMENTATION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Lenovo</dc:creator>
  <cp:lastModifiedBy>Microsoft Office User</cp:lastModifiedBy>
  <cp:revision>238</cp:revision>
  <dcterms:created xsi:type="dcterms:W3CDTF">2018-02-17T15:35:37Z</dcterms:created>
  <dcterms:modified xsi:type="dcterms:W3CDTF">2019-06-13T09:54:27Z</dcterms:modified>
</cp:coreProperties>
</file>